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324" r:id="rId2"/>
    <p:sldId id="342" r:id="rId3"/>
    <p:sldId id="323" r:id="rId4"/>
    <p:sldId id="301" r:id="rId5"/>
    <p:sldId id="284" r:id="rId6"/>
    <p:sldId id="283" r:id="rId7"/>
    <p:sldId id="285" r:id="rId8"/>
    <p:sldId id="286" r:id="rId9"/>
    <p:sldId id="315" r:id="rId10"/>
    <p:sldId id="281" r:id="rId11"/>
    <p:sldId id="278" r:id="rId12"/>
    <p:sldId id="279" r:id="rId13"/>
    <p:sldId id="327" r:id="rId14"/>
    <p:sldId id="329" r:id="rId15"/>
    <p:sldId id="341" r:id="rId16"/>
    <p:sldId id="302" r:id="rId17"/>
    <p:sldId id="304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36" r:id="rId26"/>
    <p:sldId id="337" r:id="rId27"/>
    <p:sldId id="338" r:id="rId28"/>
    <p:sldId id="339" r:id="rId29"/>
    <p:sldId id="340" r:id="rId30"/>
    <p:sldId id="330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CC0066"/>
    <a:srgbClr val="336699"/>
    <a:srgbClr val="CC0099"/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43" autoAdjust="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5FF31-12AD-495C-8620-BD9067C201C7}" type="datetimeFigureOut">
              <a:rPr lang="es-ES" smtClean="0"/>
              <a:pPr/>
              <a:t>21/03/2019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E8059-C47E-4810-B1B4-BC191F49BB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69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9106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282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30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95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7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712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162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01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5C70-3EC8-46D0-A779-5CC8453A45CC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59221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5C70-3EC8-46D0-A779-5CC8453A45CC}" type="slidenum">
              <a:rPr lang="ca-ES" smtClean="0"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55979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5C70-3EC8-46D0-A779-5CC8453A45CC}" type="slidenum">
              <a:rPr lang="ca-ES" smtClean="0"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0868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680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5C70-3EC8-46D0-A779-5CC8453A45CC}" type="slidenum">
              <a:rPr lang="ca-ES" smtClean="0"/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8483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5C70-3EC8-46D0-A779-5CC8453A45CC}" type="slidenum">
              <a:rPr lang="ca-ES" smtClean="0"/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91297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5C70-3EC8-46D0-A779-5CC8453A45CC}" type="slidenum">
              <a:rPr lang="ca-ES" smtClean="0"/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92953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5C70-3EC8-46D0-A779-5CC8453A45CC}" type="slidenum">
              <a:rPr lang="ca-ES" smtClean="0"/>
              <a:t>24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3403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163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8781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910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964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741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13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24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115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17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766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157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63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8059-C47E-4810-B1B4-BC191F49BB85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21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7543" y="782638"/>
            <a:ext cx="8229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a-ES" sz="4800" dirty="0" smtClean="0">
                <a:solidFill>
                  <a:schemeClr val="tx2"/>
                </a:solidFill>
              </a:rPr>
              <a:t>Què vol dir despatologitzar el fet trans*? </a:t>
            </a:r>
            <a:endParaRPr lang="ca-ES" sz="4800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ca-ES" dirty="0"/>
          </a:p>
        </p:txBody>
      </p:sp>
      <p:pic>
        <p:nvPicPr>
          <p:cNvPr id="10243" name="Picture 3" descr="C:\Users\jorest\Downloads\IMG_9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93" y="2714171"/>
            <a:ext cx="6211657" cy="416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071942"/>
            <a:ext cx="8208912" cy="41044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28596" y="1142984"/>
            <a:ext cx="8186857" cy="3385542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2012 </a:t>
            </a:r>
            <a:r>
              <a:rPr lang="en-US" sz="24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Criteris</a:t>
            </a:r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n-US" sz="24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iniciar</a:t>
            </a:r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24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teràpia</a:t>
            </a:r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hormonal</a:t>
            </a:r>
          </a:p>
          <a:p>
            <a:endParaRPr lang="en-US" sz="14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Disfòria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gènere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persistent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documentada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Capacitat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prendre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decisió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informada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donar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el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consentiment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al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tractament</a:t>
            </a:r>
            <a:endParaRPr lang="en-US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	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Majoria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d´edat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(Hi ha un  SOC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específic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menors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hi ha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riscs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per la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salut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física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 mental,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s´ha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d´assegurar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seguiment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controlat</a:t>
            </a:r>
            <a:endParaRPr lang="es-E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Standards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Care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per la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salut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les persones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transexuals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transgènere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gènere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disconformes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s-E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4" name="Picture 6" descr="https://lgtburjc.files.wordpress.com/2009/12/cabecer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9144000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3608" y="5085184"/>
            <a:ext cx="6768752" cy="1368152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395536" y="1124744"/>
            <a:ext cx="7920880" cy="38164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467544" y="1124744"/>
            <a:ext cx="8124340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Guia</a:t>
            </a:r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Clínica flexible:</a:t>
            </a:r>
          </a:p>
          <a:p>
            <a:endParaRPr lang="es-ES" dirty="0" smtClean="0">
              <a:solidFill>
                <a:srgbClr val="00206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Modificable per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professionals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salut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programes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Adaptable a les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necessitats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les persones</a:t>
            </a:r>
          </a:p>
          <a:p>
            <a:endParaRPr lang="es-ES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Reconeix</a:t>
            </a:r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valida </a:t>
            </a:r>
            <a:r>
              <a:rPr lang="es-E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diverses</a:t>
            </a:r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expressions</a:t>
            </a:r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s-E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gènere</a:t>
            </a:r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ES" dirty="0" smtClean="0">
              <a:solidFill>
                <a:srgbClr val="00206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necessitat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tractament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hormonal/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psicològic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quirúrgic</a:t>
            </a:r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Tractaments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individualitzats</a:t>
            </a:r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Respecte a les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necessitats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individuals</a:t>
            </a:r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Tractaments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funció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d´objectius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individuals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d´expressió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del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gènere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5085184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persones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transexuals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transgèneres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gènere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disconformes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no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sempre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pateixen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un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trastorn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Anomena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passada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nomenclatura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DSM I ICD</a:t>
            </a:r>
            <a:endParaRPr lang="es-E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243408"/>
            <a:ext cx="9144000" cy="980728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7 Rectángulo"/>
          <p:cNvSpPr/>
          <p:nvPr/>
        </p:nvSpPr>
        <p:spPr>
          <a:xfrm>
            <a:off x="0" y="-171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Standards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Care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per la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salut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les persones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transexuals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transgènere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gènere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disconformes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s-E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1556792"/>
            <a:ext cx="8496944" cy="489654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85720" y="1571612"/>
            <a:ext cx="8496944" cy="489364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Menys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èmfasi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els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professionals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salut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mental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excepte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casos de persones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amb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problemes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de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salut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mental</a:t>
            </a:r>
          </a:p>
          <a:p>
            <a:endParaRPr lang="es-ES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Aquests</a:t>
            </a:r>
            <a:r>
              <a:rPr lang="es-E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professionals</a:t>
            </a:r>
            <a:r>
              <a:rPr lang="es-E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han </a:t>
            </a:r>
            <a:r>
              <a:rPr lang="es-E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d´estar</a:t>
            </a:r>
            <a:r>
              <a:rPr lang="es-E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al </a:t>
            </a:r>
            <a:r>
              <a:rPr lang="es-E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servei</a:t>
            </a:r>
            <a:r>
              <a:rPr lang="es-E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les persones</a:t>
            </a:r>
          </a:p>
          <a:p>
            <a:pPr lvl="1"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Les </a:t>
            </a:r>
            <a:r>
              <a:rPr lang="es-E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decisions</a:t>
            </a:r>
            <a:r>
              <a:rPr lang="es-E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sobre </a:t>
            </a:r>
            <a:r>
              <a:rPr lang="es-E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els</a:t>
            </a:r>
            <a:r>
              <a:rPr lang="es-E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tractaments</a:t>
            </a:r>
            <a:r>
              <a:rPr lang="es-E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són</a:t>
            </a:r>
            <a:r>
              <a:rPr lang="es-E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de la persona</a:t>
            </a:r>
          </a:p>
          <a:p>
            <a:endParaRPr lang="es-ES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Qualsevol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professional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salut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amb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coneixement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salut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conductual,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competent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identitat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gènere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que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formi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d´un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equip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multidisciplinar,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pot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actuar en totes les fases del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procés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Anima a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metges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familia/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infermeres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formar-se i donar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aquesta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atenció</a:t>
            </a:r>
            <a:endParaRPr lang="es-E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s-E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Reconeix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no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 programes de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formació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específics</a:t>
            </a:r>
            <a:endParaRPr lang="es-E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Els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professionals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donen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aquesta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atenció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són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responsables </a:t>
            </a:r>
          </a:p>
          <a:p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d´adquirir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els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coneixements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necessaris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l´expertesa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7 Rectángulo"/>
          <p:cNvSpPr/>
          <p:nvPr/>
        </p:nvSpPr>
        <p:spPr>
          <a:xfrm>
            <a:off x="251520" y="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Standards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Care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per la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salut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les persones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transexuals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transgènere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gènere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disconformes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s-E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orest\Downloads\IMG_98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9" y="0"/>
            <a:ext cx="8932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23978" t="38197" r="23201" b="27600"/>
          <a:stretch>
            <a:fillRect/>
          </a:stretch>
        </p:blipFill>
        <p:spPr bwMode="auto">
          <a:xfrm>
            <a:off x="395536" y="692697"/>
            <a:ext cx="8352928" cy="31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125538"/>
            <a:ext cx="8229600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transit.bcn.ics@gencat.cat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476672"/>
            <a:ext cx="8712968" cy="3672408"/>
          </a:xfrm>
          <a:prstGeom prst="rect">
            <a:avLst/>
          </a:prstGeom>
          <a:noFill/>
          <a:ln w="3810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1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289" y="4293096"/>
            <a:ext cx="6512511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6600" dirty="0" smtClean="0">
                <a:solidFill>
                  <a:schemeClr val="tx2"/>
                </a:solidFill>
              </a:rPr>
              <a:t>Atenció a les persones trans*</a:t>
            </a:r>
            <a:endParaRPr lang="ca-ES" sz="6600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15616" y="764704"/>
            <a:ext cx="6400800" cy="3474720"/>
          </a:xfrm>
        </p:spPr>
        <p:txBody>
          <a:bodyPr/>
          <a:lstStyle/>
          <a:p>
            <a:r>
              <a:rPr lang="ca-ES" dirty="0" smtClean="0"/>
              <a:t>Atenció mèdica</a:t>
            </a:r>
          </a:p>
          <a:p>
            <a:r>
              <a:rPr lang="ca-ES" dirty="0" smtClean="0"/>
              <a:t>Atenció psicològica</a:t>
            </a:r>
          </a:p>
          <a:p>
            <a:r>
              <a:rPr lang="ca-ES" dirty="0" smtClean="0"/>
              <a:t>Atenció social</a:t>
            </a:r>
          </a:p>
          <a:p>
            <a:r>
              <a:rPr lang="ca-ES" dirty="0" smtClean="0"/>
              <a:t>Atenció de l’entorn (família, parella, escola...)</a:t>
            </a:r>
          </a:p>
          <a:p>
            <a:r>
              <a:rPr lang="ca-ES" dirty="0" smtClean="0"/>
              <a:t>Socialització ( xarxes d’iguals, associacions...)</a:t>
            </a:r>
          </a:p>
          <a:p>
            <a:r>
              <a:rPr lang="ca-ES" dirty="0" smtClean="0"/>
              <a:t>Informes per a tràmits legals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78427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7" t="40691" r="25336" b="33253"/>
          <a:stretch/>
        </p:blipFill>
        <p:spPr bwMode="auto">
          <a:xfrm>
            <a:off x="3143240" y="0"/>
            <a:ext cx="2641600" cy="800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834" name="Picture 18" descr="http://www.elblogalternativo.com/wp-content/uploads/2009/12/empati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000108"/>
            <a:ext cx="4572001" cy="5857892"/>
          </a:xfrm>
          <a:prstGeom prst="rect">
            <a:avLst/>
          </a:prstGeom>
          <a:noFill/>
        </p:spPr>
      </p:pic>
      <p:sp>
        <p:nvSpPr>
          <p:cNvPr id="22" name="21 CuadroTexto"/>
          <p:cNvSpPr txBox="1"/>
          <p:nvPr/>
        </p:nvSpPr>
        <p:spPr>
          <a:xfrm>
            <a:off x="4643438" y="1000108"/>
            <a:ext cx="4394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2200 persones </a:t>
            </a:r>
            <a:r>
              <a:rPr lang="es-ES" sz="2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(3-75 </a:t>
            </a:r>
            <a:r>
              <a:rPr lang="es-ES" sz="2400" b="1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anys</a:t>
            </a:r>
            <a:r>
              <a:rPr lang="es-ES" sz="2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ES" sz="24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643438" y="1571612"/>
            <a:ext cx="4500562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Situacions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diverses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sz="11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Origen</a:t>
            </a: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Identitat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Suport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entorn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Nivell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socioeconòmic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Hormonació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Desitjos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corporals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Desitjos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reproductius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Orientació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sexual </a:t>
            </a: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Referents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Patiment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agressions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Patologia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associada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Hàbits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tòxics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Capacitats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7" t="40691" r="25336" b="33253"/>
          <a:stretch/>
        </p:blipFill>
        <p:spPr bwMode="auto">
          <a:xfrm>
            <a:off x="3143240" y="0"/>
            <a:ext cx="2641600" cy="800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18" descr="http://www.elblogalternativo.com/wp-content/uploads/2009/12/empati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9" y="1000108"/>
            <a:ext cx="4572001" cy="585789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2214554"/>
            <a:ext cx="45005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Situacions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similars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Benestar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Augment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necessitats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Outing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progressiu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Socialització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Imatges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corporals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Acceptació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entorn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4282" y="1000108"/>
            <a:ext cx="430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2200 persones </a:t>
            </a:r>
            <a:r>
              <a:rPr lang="es-ES" sz="2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(3-</a:t>
            </a:r>
            <a:r>
              <a:rPr lang="es-ES" sz="2400" b="1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75anys</a:t>
            </a:r>
            <a:r>
              <a:rPr lang="es-ES" sz="2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ES" sz="24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1214414" y="214290"/>
            <a:ext cx="6334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 A LA SALUT DE LES PERSONES TRANS</a:t>
            </a:r>
            <a:endParaRPr lang="es-ES" sz="2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500034" y="1500174"/>
            <a:ext cx="7889530" cy="37240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Unitat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multidisciplinar </a:t>
            </a:r>
            <a:r>
              <a:rPr lang="es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d´Atenció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Primària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ASSIR Esquerra</a:t>
            </a:r>
          </a:p>
          <a:p>
            <a:pPr marL="342900" indent="-342900"/>
            <a:endParaRPr lang="es-E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Ginecòloga</a:t>
            </a:r>
            <a:endParaRPr lang="es-E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Metge</a:t>
            </a:r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familia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Llevadora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Psicòloga</a:t>
            </a:r>
            <a:endParaRPr lang="es-E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Treballadora</a:t>
            </a:r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</a:p>
          <a:p>
            <a:pPr marL="800100" lvl="1" indent="-342900"/>
            <a:endParaRPr lang="es-E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sanitària</a:t>
            </a:r>
            <a:endParaRPr lang="es-ES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a 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</a:t>
            </a:r>
            <a:endParaRPr lang="es-ES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mèdica</a:t>
            </a:r>
            <a:endParaRPr lang="es-ES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psicològica</a:t>
            </a:r>
            <a:endParaRPr lang="es-ES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treball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serveis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d´atenció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primària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serveis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hospitalaris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Agrupa 10"/>
          <p:cNvGrpSpPr/>
          <p:nvPr/>
        </p:nvGrpSpPr>
        <p:grpSpPr>
          <a:xfrm>
            <a:off x="6084168" y="6265530"/>
            <a:ext cx="2912395" cy="507831"/>
            <a:chOff x="6084168" y="6265530"/>
            <a:chExt cx="2912395" cy="507831"/>
          </a:xfrm>
        </p:grpSpPr>
        <p:graphicFrame>
          <p:nvGraphicFramePr>
            <p:cNvPr id="8" name="Objecte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9578747"/>
                </p:ext>
              </p:extLst>
            </p:nvPr>
          </p:nvGraphicFramePr>
          <p:xfrm>
            <a:off x="6084168" y="6381328"/>
            <a:ext cx="32385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Picture" r:id="rId4" imgW="324003" imgH="365772" progId="Word.Picture.8">
                    <p:embed/>
                  </p:oleObj>
                </mc:Choice>
                <mc:Fallback>
                  <p:oleObj name="Picture" r:id="rId4" imgW="324003" imgH="365772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4168" y="6381328"/>
                          <a:ext cx="323850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404275" y="6265530"/>
              <a:ext cx="259228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fr-FR" alt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Institut </a:t>
              </a:r>
              <a:r>
                <a:rPr kumimoji="0" lang="fr-FR" altLang="es-E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Catal</a:t>
              </a:r>
              <a:r>
                <a:rPr kumimoji="0" lang="fr-FR" altLang="es-E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Arial" pitchFamily="34" charset="0"/>
                </a:rPr>
                <a:t>à</a:t>
              </a:r>
              <a:r>
                <a:rPr kumimoji="0" lang="fr-FR" alt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de la Salut</a:t>
              </a:r>
              <a:endParaRPr kumimoji="0" lang="es-ES" altLang="es-E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fr-FR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SAP </a:t>
              </a:r>
              <a:r>
                <a:rPr kumimoji="0" lang="fr-FR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Esquerra</a:t>
              </a:r>
              <a:endParaRPr kumimoji="0" lang="es-ES" altLang="es-E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fr-FR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Atenci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Arial" pitchFamily="34" charset="0"/>
                </a:rPr>
                <a:t>ó</a:t>
              </a:r>
              <a:r>
                <a:rPr kumimoji="0" lang="es-ES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a la 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Salut</a:t>
              </a:r>
              <a:r>
                <a:rPr kumimoji="0" lang="es-ES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Sexual i Reproductiva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6090683"/>
            <a:ext cx="1955046" cy="76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9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1214414" y="214290"/>
            <a:ext cx="6334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 A LA SALUT DE LES PERSONES TRANS</a:t>
            </a:r>
            <a:endParaRPr lang="es-ES" sz="2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3071802" y="928670"/>
            <a:ext cx="2500330" cy="500065"/>
          </a:xfrm>
          <a:prstGeom prst="rect">
            <a:avLst/>
          </a:prstGeom>
          <a:noFill/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143240" y="1000107"/>
            <a:ext cx="2425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OBJECTIU FUTUR</a:t>
            </a:r>
            <a:endParaRPr lang="es-E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QuadreDeText 5"/>
          <p:cNvSpPr txBox="1"/>
          <p:nvPr/>
        </p:nvSpPr>
        <p:spPr>
          <a:xfrm>
            <a:off x="571472" y="2357430"/>
            <a:ext cx="7429552" cy="267765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s-E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Desplegament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serveis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les persones</a:t>
            </a:r>
          </a:p>
          <a:p>
            <a:pPr marL="342900" indent="-342900"/>
            <a:r>
              <a:rPr lang="es-E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/>
            <a:endParaRPr lang="es-E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l´Atenció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Primària</a:t>
            </a:r>
            <a:endParaRPr lang="es-E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/>
            <a:endParaRPr lang="es-E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Catalunya</a:t>
            </a:r>
          </a:p>
          <a:p>
            <a:pPr marL="800100" lvl="1" indent="-342900"/>
            <a:endParaRPr lang="es-E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/>
            <a:endParaRPr lang="es-E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/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s-E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</a:t>
            </a:r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l´accesibilitat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6090683"/>
            <a:ext cx="1955046" cy="76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Agrupa 6"/>
          <p:cNvGrpSpPr/>
          <p:nvPr/>
        </p:nvGrpSpPr>
        <p:grpSpPr>
          <a:xfrm>
            <a:off x="6072198" y="6180892"/>
            <a:ext cx="2924365" cy="677108"/>
            <a:chOff x="6328155" y="6171273"/>
            <a:chExt cx="2924365" cy="677108"/>
          </a:xfrm>
        </p:grpSpPr>
        <p:graphicFrame>
          <p:nvGraphicFramePr>
            <p:cNvPr id="8" name="Objecte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4415617"/>
                </p:ext>
              </p:extLst>
            </p:nvPr>
          </p:nvGraphicFramePr>
          <p:xfrm>
            <a:off x="6328155" y="6443838"/>
            <a:ext cx="32385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Picture" r:id="rId5" imgW="324003" imgH="365772" progId="Word.Picture.8">
                    <p:embed/>
                  </p:oleObj>
                </mc:Choice>
                <mc:Fallback>
                  <p:oleObj name="Picture" r:id="rId5" imgW="324003" imgH="365772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8155" y="6443838"/>
                          <a:ext cx="323850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660232" y="6171273"/>
              <a:ext cx="2592288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es-ES" alt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kumimoji="0" lang="es-ES" alt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fr-FR" alt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Institut </a:t>
              </a:r>
              <a:r>
                <a:rPr kumimoji="0" lang="fr-FR" altLang="es-E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Catal</a:t>
              </a:r>
              <a:r>
                <a:rPr kumimoji="0" lang="fr-FR" altLang="es-E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Arial" pitchFamily="34" charset="0"/>
                </a:rPr>
                <a:t>à</a:t>
              </a:r>
              <a:r>
                <a:rPr kumimoji="0" lang="fr-FR" alt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de la Salut</a:t>
              </a:r>
              <a:endParaRPr kumimoji="0" lang="es-ES" altLang="es-E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fr-FR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SAP </a:t>
              </a:r>
              <a:r>
                <a:rPr kumimoji="0" lang="fr-FR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Esquerra</a:t>
              </a:r>
              <a:endParaRPr kumimoji="0" lang="es-ES" altLang="es-E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fr-FR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Atenci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Arial" pitchFamily="34" charset="0"/>
                </a:rPr>
                <a:t>ó</a:t>
              </a:r>
              <a:r>
                <a:rPr kumimoji="0" lang="es-ES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a la 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Salut</a:t>
              </a:r>
              <a:r>
                <a:rPr kumimoji="0" lang="es-ES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Sexual i Reproductiva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8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Contenidor de contingut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" y="908720"/>
            <a:ext cx="9128494" cy="5135691"/>
          </a:xfrm>
        </p:spPr>
      </p:pic>
    </p:spTree>
    <p:extLst>
      <p:ext uri="{BB962C8B-B14F-4D97-AF65-F5344CB8AC3E}">
        <p14:creationId xmlns:p14="http://schemas.microsoft.com/office/powerpoint/2010/main" val="2171838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611560" y="214478"/>
            <a:ext cx="808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D´ATENCIÓ A LA SALUT DE LES PERSONES TRANS</a:t>
            </a:r>
            <a:endParaRPr lang="es-ES" sz="2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391206" y="764704"/>
            <a:ext cx="81470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Transsexualitat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Malaltia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mental DSM-V i CIM-10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Avaluació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psicològica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psiquiàtrica</a:t>
            </a:r>
            <a:endParaRPr lang="es-E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diagnòstic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disfòria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gènere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Tractament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Hormonal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unitat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multidisciplinar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hospitalària</a:t>
            </a:r>
            <a:endParaRPr lang="es-E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or recte 4"/>
          <p:cNvCxnSpPr/>
          <p:nvPr/>
        </p:nvCxnSpPr>
        <p:spPr>
          <a:xfrm>
            <a:off x="611560" y="3212976"/>
            <a:ext cx="7776864" cy="0"/>
          </a:xfrm>
          <a:prstGeom prst="line">
            <a:avLst/>
          </a:prstGeom>
          <a:ln w="635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QuadreDeText 5"/>
          <p:cNvSpPr txBox="1"/>
          <p:nvPr/>
        </p:nvSpPr>
        <p:spPr>
          <a:xfrm>
            <a:off x="452375" y="3429000"/>
            <a:ext cx="78072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Transsexualitat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Una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expressió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diversitat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humana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Acompanyament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psicoterapèutic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decisió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persona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Tractament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Hormonal per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decisió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lliure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unitat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multidisciplinar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d´Atenció</a:t>
            </a:r>
            <a:r>
              <a:rPr lang="es-E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Primària</a:t>
            </a:r>
            <a:endParaRPr lang="es-E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Agrupa 6"/>
          <p:cNvGrpSpPr/>
          <p:nvPr/>
        </p:nvGrpSpPr>
        <p:grpSpPr>
          <a:xfrm>
            <a:off x="6328155" y="6171273"/>
            <a:ext cx="2924365" cy="677108"/>
            <a:chOff x="6328155" y="6171273"/>
            <a:chExt cx="2924365" cy="677108"/>
          </a:xfrm>
        </p:grpSpPr>
        <p:graphicFrame>
          <p:nvGraphicFramePr>
            <p:cNvPr id="8" name="Objecte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3288404"/>
                </p:ext>
              </p:extLst>
            </p:nvPr>
          </p:nvGraphicFramePr>
          <p:xfrm>
            <a:off x="6328155" y="6443838"/>
            <a:ext cx="32385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Picture" r:id="rId4" imgW="324003" imgH="365772" progId="Word.Picture.8">
                    <p:embed/>
                  </p:oleObj>
                </mc:Choice>
                <mc:Fallback>
                  <p:oleObj name="Picture" r:id="rId4" imgW="324003" imgH="365772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8155" y="6443838"/>
                          <a:ext cx="323850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660232" y="6171273"/>
              <a:ext cx="2592288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es-ES" alt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kumimoji="0" lang="es-ES" alt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fr-FR" alt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Institut </a:t>
              </a:r>
              <a:r>
                <a:rPr kumimoji="0" lang="fr-FR" altLang="es-E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Catal</a:t>
              </a:r>
              <a:r>
                <a:rPr kumimoji="0" lang="fr-FR" altLang="es-E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Arial" pitchFamily="34" charset="0"/>
                </a:rPr>
                <a:t>à</a:t>
              </a:r>
              <a:r>
                <a:rPr kumimoji="0" lang="fr-FR" alt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de la Salut</a:t>
              </a:r>
              <a:endParaRPr kumimoji="0" lang="es-ES" altLang="es-E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fr-FR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SAP </a:t>
              </a:r>
              <a:r>
                <a:rPr kumimoji="0" lang="fr-FR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Esquerra</a:t>
              </a:r>
              <a:endParaRPr kumimoji="0" lang="es-ES" altLang="es-E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fr-FR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Atenci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Arial" pitchFamily="34" charset="0"/>
                </a:rPr>
                <a:t>ó</a:t>
              </a:r>
              <a:r>
                <a:rPr kumimoji="0" lang="es-ES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a la 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Salut</a:t>
              </a:r>
              <a:r>
                <a:rPr kumimoji="0" lang="es-ES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Sexual i Reproductiva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1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714356"/>
            <a:ext cx="8187555" cy="769009"/>
          </a:xfrm>
          <a:prstGeom prst="rect">
            <a:avLst/>
          </a:prstGeom>
          <a:noFill/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Agrupa 5"/>
          <p:cNvGrpSpPr/>
          <p:nvPr/>
        </p:nvGrpSpPr>
        <p:grpSpPr>
          <a:xfrm>
            <a:off x="5868144" y="6200425"/>
            <a:ext cx="2924365" cy="677108"/>
            <a:chOff x="6328155" y="6171273"/>
            <a:chExt cx="2924365" cy="677108"/>
          </a:xfrm>
        </p:grpSpPr>
        <p:graphicFrame>
          <p:nvGraphicFramePr>
            <p:cNvPr id="7" name="Objecte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8569702"/>
                </p:ext>
              </p:extLst>
            </p:nvPr>
          </p:nvGraphicFramePr>
          <p:xfrm>
            <a:off x="6328155" y="6443838"/>
            <a:ext cx="32385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3" name="Picture" r:id="rId4" imgW="324003" imgH="365772" progId="Word.Picture.8">
                    <p:embed/>
                  </p:oleObj>
                </mc:Choice>
                <mc:Fallback>
                  <p:oleObj name="Picture" r:id="rId4" imgW="324003" imgH="365772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8155" y="6443838"/>
                          <a:ext cx="323850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660232" y="6171273"/>
              <a:ext cx="2592288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es-ES" alt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kumimoji="0" lang="es-ES" alt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fr-FR" alt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Institut </a:t>
              </a:r>
              <a:r>
                <a:rPr kumimoji="0" lang="fr-FR" altLang="es-E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Catal</a:t>
              </a:r>
              <a:r>
                <a:rPr kumimoji="0" lang="fr-FR" altLang="es-E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Arial" pitchFamily="34" charset="0"/>
                </a:rPr>
                <a:t>à</a:t>
              </a:r>
              <a:r>
                <a:rPr kumimoji="0" lang="fr-FR" alt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de la Salut</a:t>
              </a:r>
              <a:endParaRPr kumimoji="0" lang="es-ES" altLang="es-E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fr-FR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SAP </a:t>
              </a:r>
              <a:r>
                <a:rPr kumimoji="0" lang="fr-FR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Esquerra</a:t>
              </a:r>
              <a:endParaRPr kumimoji="0" lang="es-ES" altLang="es-E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fr-FR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Atenci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Arial" pitchFamily="34" charset="0"/>
                </a:rPr>
                <a:t>ó</a:t>
              </a:r>
              <a:r>
                <a:rPr kumimoji="0" lang="es-ES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a la 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Salut</a:t>
              </a:r>
              <a:r>
                <a:rPr kumimoji="0" lang="es-ES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Sexual i Reproductiva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9" name="QuadreDeText 8"/>
          <p:cNvSpPr txBox="1"/>
          <p:nvPr/>
        </p:nvSpPr>
        <p:spPr>
          <a:xfrm>
            <a:off x="3214678" y="142852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es-ES" sz="24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6090683"/>
            <a:ext cx="1955046" cy="76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28596" y="714356"/>
            <a:ext cx="7694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es-E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Acompanyar</a:t>
            </a: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 les persones </a:t>
            </a:r>
            <a:r>
              <a:rPr lang="es-E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</a:t>
            </a: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 les </a:t>
            </a:r>
            <a:r>
              <a:rPr lang="es-E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seves</a:t>
            </a: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necessitats</a:t>
            </a: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s-E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decisions</a:t>
            </a: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respecte a la </a:t>
            </a:r>
            <a:r>
              <a:rPr lang="es-E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identitat</a:t>
            </a: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sentida</a:t>
            </a:r>
            <a:endParaRPr lang="es-E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1643050"/>
            <a:ext cx="7917552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Escolta activa: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relat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seva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identitat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suport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l´entorn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necessitats</a:t>
            </a:r>
            <a:endParaRPr lang="es-ES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Informar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iniciant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ajustant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tractaments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hormonals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assessorant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sobre </a:t>
            </a:r>
          </a:p>
          <a:p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tractaments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quirúrgics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activitats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preventives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de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promoció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salut</a:t>
            </a:r>
            <a:endParaRPr lang="es-ES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Oferir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acompanyament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psicoterapeùtic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si el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volen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grups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terapèutics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complement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al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procés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terapèutic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i/o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espai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socialització</a:t>
            </a:r>
            <a:endParaRPr lang="es-ES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Fer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informes sobre el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procés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transició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escoles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instituts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universitats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entorn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laboral,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professionals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que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facil·litin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seva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integració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 el </a:t>
            </a:r>
          </a:p>
          <a:p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sexe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sentit</a:t>
            </a:r>
            <a:endParaRPr lang="es-ES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Oferir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recursos  i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acompanyament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 les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necessitats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socials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inserció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laboral,</a:t>
            </a:r>
          </a:p>
          <a:p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vivenda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ajuts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econòmics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Font typeface="Arial" pitchFamily="34" charset="0"/>
              <a:buChar char="•"/>
            </a:pPr>
            <a:endParaRPr lang="es-ES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Vincular a les persones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xarxes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d´iguals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element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d´integració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i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reforç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del propi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procés</a:t>
            </a:r>
            <a:endParaRPr lang="es-E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1142984"/>
            <a:ext cx="8187555" cy="432049"/>
          </a:xfrm>
          <a:prstGeom prst="rect">
            <a:avLst/>
          </a:prstGeom>
          <a:noFill/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Agrupa 5"/>
          <p:cNvGrpSpPr/>
          <p:nvPr/>
        </p:nvGrpSpPr>
        <p:grpSpPr>
          <a:xfrm>
            <a:off x="5868144" y="6200425"/>
            <a:ext cx="2924365" cy="677108"/>
            <a:chOff x="6328155" y="6171273"/>
            <a:chExt cx="2924365" cy="677108"/>
          </a:xfrm>
        </p:grpSpPr>
        <p:graphicFrame>
          <p:nvGraphicFramePr>
            <p:cNvPr id="7" name="Objecte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480413"/>
                </p:ext>
              </p:extLst>
            </p:nvPr>
          </p:nvGraphicFramePr>
          <p:xfrm>
            <a:off x="6328155" y="6443838"/>
            <a:ext cx="32385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7" name="Picture" r:id="rId4" imgW="324003" imgH="365772" progId="Word.Picture.8">
                    <p:embed/>
                  </p:oleObj>
                </mc:Choice>
                <mc:Fallback>
                  <p:oleObj name="Picture" r:id="rId4" imgW="324003" imgH="365772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8155" y="6443838"/>
                          <a:ext cx="323850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660232" y="6171273"/>
              <a:ext cx="2592288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es-ES" alt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kumimoji="0" lang="es-ES" alt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fr-FR" alt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Institut </a:t>
              </a:r>
              <a:r>
                <a:rPr kumimoji="0" lang="fr-FR" altLang="es-E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Catal</a:t>
              </a:r>
              <a:r>
                <a:rPr kumimoji="0" lang="fr-FR" altLang="es-E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Arial" pitchFamily="34" charset="0"/>
                </a:rPr>
                <a:t>à</a:t>
              </a:r>
              <a:r>
                <a:rPr kumimoji="0" lang="fr-FR" alt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de la Salut</a:t>
              </a:r>
              <a:endParaRPr kumimoji="0" lang="es-ES" altLang="es-E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fr-FR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SAP </a:t>
              </a:r>
              <a:r>
                <a:rPr kumimoji="0" lang="fr-FR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Esquerra</a:t>
              </a:r>
              <a:endParaRPr kumimoji="0" lang="es-ES" altLang="es-E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fr-FR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Atenci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Arial" pitchFamily="34" charset="0"/>
                </a:rPr>
                <a:t>ó</a:t>
              </a:r>
              <a:r>
                <a:rPr kumimoji="0" lang="es-ES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a la 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Salut</a:t>
              </a:r>
              <a:r>
                <a:rPr kumimoji="0" lang="es-ES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Sexual i Reproductiva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9" name="QuadreDeText 8"/>
          <p:cNvSpPr txBox="1"/>
          <p:nvPr/>
        </p:nvSpPr>
        <p:spPr>
          <a:xfrm>
            <a:off x="3582981" y="188640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es-ES" sz="24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94557" y="1142984"/>
            <a:ext cx="743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2-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Acompanyar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persones de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l´entorn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afectiu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les persones trans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0034" y="2428868"/>
            <a:ext cx="81772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Informant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sobre les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diferents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identitats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processos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transició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canvis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reversibles e irreversibles i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efectes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beneficiosos i 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adversos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dels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tractaments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hormonals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quirúrgics</a:t>
            </a:r>
            <a:endParaRPr lang="es-E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Oferint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un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espai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psicoterapèutic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perque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puguin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viure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millor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transició</a:t>
            </a:r>
            <a:endParaRPr lang="es-E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i donar bon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suport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 la persona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</a:t>
            </a:r>
            <a:r>
              <a:rPr lang="es-ES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857232"/>
            <a:ext cx="8187555" cy="769009"/>
          </a:xfrm>
          <a:prstGeom prst="rect">
            <a:avLst/>
          </a:prstGeom>
          <a:noFill/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" name="Agrupa 5"/>
          <p:cNvGrpSpPr/>
          <p:nvPr/>
        </p:nvGrpSpPr>
        <p:grpSpPr>
          <a:xfrm>
            <a:off x="5868144" y="6200425"/>
            <a:ext cx="2924365" cy="677108"/>
            <a:chOff x="6328155" y="6171273"/>
            <a:chExt cx="2924365" cy="677108"/>
          </a:xfrm>
        </p:grpSpPr>
        <p:graphicFrame>
          <p:nvGraphicFramePr>
            <p:cNvPr id="7" name="Objecte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2486476"/>
                </p:ext>
              </p:extLst>
            </p:nvPr>
          </p:nvGraphicFramePr>
          <p:xfrm>
            <a:off x="6328155" y="6443838"/>
            <a:ext cx="32385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1" name="Picture" r:id="rId4" imgW="324003" imgH="365772" progId="Word.Picture.8">
                    <p:embed/>
                  </p:oleObj>
                </mc:Choice>
                <mc:Fallback>
                  <p:oleObj name="Picture" r:id="rId4" imgW="324003" imgH="365772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8155" y="6443838"/>
                          <a:ext cx="323850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660232" y="6171273"/>
              <a:ext cx="2592288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es-ES" alt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kumimoji="0" lang="es-ES" alt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fr-FR" alt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Institut </a:t>
              </a:r>
              <a:r>
                <a:rPr kumimoji="0" lang="fr-FR" altLang="es-E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Catal</a:t>
              </a:r>
              <a:r>
                <a:rPr kumimoji="0" lang="fr-FR" altLang="es-E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Arial" pitchFamily="34" charset="0"/>
                </a:rPr>
                <a:t>à</a:t>
              </a:r>
              <a:r>
                <a:rPr kumimoji="0" lang="fr-FR" alt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de la Salut</a:t>
              </a:r>
              <a:endParaRPr kumimoji="0" lang="es-ES" altLang="es-E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fr-FR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SAP </a:t>
              </a:r>
              <a:r>
                <a:rPr kumimoji="0" lang="fr-FR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Esquerra</a:t>
              </a:r>
              <a:endParaRPr kumimoji="0" lang="es-ES" altLang="es-E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fr-FR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Atenci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Arial" pitchFamily="34" charset="0"/>
                </a:rPr>
                <a:t>ó</a:t>
              </a:r>
              <a:r>
                <a:rPr kumimoji="0" lang="es-ES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a la 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Salut</a:t>
              </a:r>
              <a:r>
                <a:rPr kumimoji="0" lang="es-ES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Sexual i Reproductiva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9" name="QuadreDeText 8"/>
          <p:cNvSpPr txBox="1"/>
          <p:nvPr/>
        </p:nvSpPr>
        <p:spPr>
          <a:xfrm>
            <a:off x="3347864" y="193486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es-ES" sz="24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71472" y="928670"/>
            <a:ext cx="791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3-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Sensibilitzar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sobre la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realitat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les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necessitats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les persones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oferint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una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visió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lliure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d´estereotips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prejudicis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8596" y="2357430"/>
            <a:ext cx="82856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Intervencions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per a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professionals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salut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de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l´educació</a:t>
            </a:r>
            <a:endParaRPr lang="es-E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es-ES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Assessorament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estudiants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ESO,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Batxillerat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Graus,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Màsters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Doctorats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s-ES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es-ES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Intervencions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per a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associacions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StopSiDA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Acathi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Generem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Chrysallis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Fundació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Enllaç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Àmbitdona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prevenció</a:t>
            </a:r>
            <a:r>
              <a:rPr lang="es-E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APIP, </a:t>
            </a:r>
            <a:r>
              <a:rPr lang="es-ES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i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disseny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circuits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derivació</a:t>
            </a:r>
            <a:endParaRPr lang="es-E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Intervencions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comunicació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6090683"/>
            <a:ext cx="1955046" cy="76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2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1"/>
          <p:cNvGrpSpPr/>
          <p:nvPr/>
        </p:nvGrpSpPr>
        <p:grpSpPr>
          <a:xfrm>
            <a:off x="5868144" y="6200425"/>
            <a:ext cx="2924365" cy="677108"/>
            <a:chOff x="6328155" y="6171273"/>
            <a:chExt cx="2924365" cy="677108"/>
          </a:xfrm>
        </p:grpSpPr>
        <p:graphicFrame>
          <p:nvGraphicFramePr>
            <p:cNvPr id="3" name="Objecte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6712933"/>
                </p:ext>
              </p:extLst>
            </p:nvPr>
          </p:nvGraphicFramePr>
          <p:xfrm>
            <a:off x="6328155" y="6443838"/>
            <a:ext cx="32385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5" name="Picture" r:id="rId4" imgW="324003" imgH="365772" progId="Word.Picture.8">
                    <p:embed/>
                  </p:oleObj>
                </mc:Choice>
                <mc:Fallback>
                  <p:oleObj name="Picture" r:id="rId4" imgW="324003" imgH="365772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8155" y="6443838"/>
                          <a:ext cx="323850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6660232" y="6171273"/>
              <a:ext cx="2592288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es-ES" alt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kumimoji="0" lang="es-ES" alt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fr-FR" alt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Institut </a:t>
              </a:r>
              <a:r>
                <a:rPr kumimoji="0" lang="fr-FR" altLang="es-E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Catal</a:t>
              </a:r>
              <a:r>
                <a:rPr kumimoji="0" lang="fr-FR" altLang="es-E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Arial" pitchFamily="34" charset="0"/>
                </a:rPr>
                <a:t>à</a:t>
              </a:r>
              <a:r>
                <a:rPr kumimoji="0" lang="fr-FR" alt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de la Salut</a:t>
              </a:r>
              <a:endParaRPr kumimoji="0" lang="es-ES" altLang="es-E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fr-FR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SAP </a:t>
              </a:r>
              <a:r>
                <a:rPr kumimoji="0" lang="fr-FR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Esquerra</a:t>
              </a:r>
              <a:endParaRPr kumimoji="0" lang="es-ES" altLang="es-E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kumimoji="0" lang="fr-FR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Atenci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Arial" pitchFamily="34" charset="0"/>
                </a:rPr>
                <a:t>ó</a:t>
              </a:r>
              <a:r>
                <a:rPr kumimoji="0" lang="es-ES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a la </a:t>
              </a:r>
              <a:r>
                <a:rPr kumimoji="0" lang="es-ES" altLang="es-ES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Salut</a:t>
              </a:r>
              <a:r>
                <a:rPr kumimoji="0" lang="es-ES" altLang="es-E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Sexual i Reproductiva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43670" y="1643051"/>
            <a:ext cx="8187555" cy="1209886"/>
          </a:xfrm>
          <a:prstGeom prst="rect">
            <a:avLst/>
          </a:prstGeom>
          <a:noFill/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420328" y="3857628"/>
            <a:ext cx="8187555" cy="1227556"/>
          </a:xfrm>
          <a:prstGeom prst="rect">
            <a:avLst/>
          </a:prstGeom>
          <a:noFill/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QuadreDeText 8"/>
          <p:cNvSpPr txBox="1"/>
          <p:nvPr/>
        </p:nvSpPr>
        <p:spPr>
          <a:xfrm>
            <a:off x="3582981" y="188640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es-ES" sz="24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0034" y="1785926"/>
            <a:ext cx="7673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4-  Formar a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professionals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salut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l´educació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perque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tinguin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un 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coneixement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adequat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dels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processos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transició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puguin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donar 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una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atenció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adequada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mateixos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8596" y="4000504"/>
            <a:ext cx="7968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5- 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El·laborar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informes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mèdics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psicòlogics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establerts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necessaris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per la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Llei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per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aconseguir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el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canvi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nom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sexe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 el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sexe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sentit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en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tots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documents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identificatius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6090683"/>
            <a:ext cx="1955046" cy="76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1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evisos.cl/2009/07/10/psicologo-escolar_79921a9_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3143240" cy="3105822"/>
          </a:xfrm>
          <a:prstGeom prst="rect">
            <a:avLst/>
          </a:prstGeom>
          <a:noFill/>
        </p:spPr>
      </p:pic>
      <p:sp>
        <p:nvSpPr>
          <p:cNvPr id="11" name="Rectangle 3"/>
          <p:cNvSpPr/>
          <p:nvPr/>
        </p:nvSpPr>
        <p:spPr>
          <a:xfrm>
            <a:off x="0" y="3714752"/>
            <a:ext cx="9144000" cy="35719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QuadreDeText 4"/>
          <p:cNvSpPr txBox="1"/>
          <p:nvPr/>
        </p:nvSpPr>
        <p:spPr>
          <a:xfrm>
            <a:off x="1000100" y="714356"/>
            <a:ext cx="7545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TrànsitAP</a:t>
            </a:r>
            <a:r>
              <a:rPr lang="es-E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3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Acompanyament</a:t>
            </a:r>
            <a:r>
              <a:rPr lang="es-E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psicològic</a:t>
            </a:r>
            <a:endParaRPr lang="es-E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286248" y="157161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Professionals</a:t>
            </a:r>
            <a:endParaRPr lang="es-E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57224" y="4180344"/>
            <a:ext cx="82867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Visió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àmplia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gènere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s-E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Construcció</a:t>
            </a: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única, diversa i exclusiva</a:t>
            </a:r>
          </a:p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Transsexualitat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una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expressió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més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gènere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s-E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Indiagnosticable</a:t>
            </a:r>
            <a:endParaRPr lang="es-E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Visió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necessitat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d´un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canvi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social facilitador de la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integració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reconeixement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dels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gèneres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diversos</a:t>
            </a:r>
          </a:p>
          <a:p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8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7" t="40691" r="25336" b="33253"/>
          <a:stretch/>
        </p:blipFill>
        <p:spPr bwMode="auto">
          <a:xfrm>
            <a:off x="3143240" y="0"/>
            <a:ext cx="2641600" cy="800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82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/>
          <p:nvPr/>
        </p:nvSpPr>
        <p:spPr>
          <a:xfrm>
            <a:off x="0" y="3500438"/>
            <a:ext cx="9144000" cy="50006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images.evisos.cl/2009/07/10/psicologo-escolar_79921a9_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69828"/>
            <a:ext cx="3428992" cy="3388172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214282" y="121442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Persona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8596" y="1714488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petició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mateixa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Respectant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potenciant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subjectivitat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autonomia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Incorporant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totes las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expressions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gènere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decisió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pertany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 la persona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500430" y="4180344"/>
            <a:ext cx="5929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Transfòbia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interioritzada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Conviure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amb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sense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transitar</a:t>
            </a: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Explorar la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pròpia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identitat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Relacione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afectives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sexuals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Anticipació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catastrófica del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trànsit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Por al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rebuig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social i familiar</a:t>
            </a:r>
          </a:p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Sentiments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culpabilitat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857884" y="1500174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Atenció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individual</a:t>
            </a:r>
            <a:endParaRPr lang="es-E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QuadreDeText 4"/>
          <p:cNvSpPr txBox="1"/>
          <p:nvPr/>
        </p:nvSpPr>
        <p:spPr>
          <a:xfrm>
            <a:off x="1000100" y="714356"/>
            <a:ext cx="7545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TrànsitAP</a:t>
            </a:r>
            <a:r>
              <a:rPr lang="es-E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3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Acompanyament</a:t>
            </a:r>
            <a:r>
              <a:rPr lang="es-E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psicològic</a:t>
            </a:r>
            <a:endParaRPr lang="es-E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7" t="40691" r="25336" b="33253"/>
          <a:stretch/>
        </p:blipFill>
        <p:spPr bwMode="auto">
          <a:xfrm>
            <a:off x="3143240" y="0"/>
            <a:ext cx="2641600" cy="800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91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/>
          <p:nvPr/>
        </p:nvSpPr>
        <p:spPr>
          <a:xfrm>
            <a:off x="0" y="2571744"/>
            <a:ext cx="9144000" cy="35719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images.evisos.cl/2009/07/10/psicologo-escolar_79921a9_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6770" y="1000108"/>
            <a:ext cx="3687230" cy="3643337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1142976" y="1500174"/>
            <a:ext cx="3191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Atenció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grupal a les </a:t>
            </a:r>
          </a:p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persones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</a:t>
            </a:r>
            <a:endParaRPr lang="es-E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14282" y="3286124"/>
            <a:ext cx="5715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Complement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procés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terapeútic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Espai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socialització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Expressió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gènere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lliures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diverses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Movilitzacions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emocionals</a:t>
            </a:r>
            <a:endParaRPr lang="es-E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QuadreDeText 4"/>
          <p:cNvSpPr txBox="1"/>
          <p:nvPr/>
        </p:nvSpPr>
        <p:spPr>
          <a:xfrm>
            <a:off x="1000100" y="714356"/>
            <a:ext cx="7545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TrànsitAP</a:t>
            </a:r>
            <a:r>
              <a:rPr lang="es-E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3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Acompanyament</a:t>
            </a:r>
            <a:r>
              <a:rPr lang="es-E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psicològic</a:t>
            </a:r>
            <a:endParaRPr lang="es-E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7" t="40691" r="25336" b="33253"/>
          <a:stretch/>
        </p:blipFill>
        <p:spPr bwMode="auto">
          <a:xfrm>
            <a:off x="3143240" y="0"/>
            <a:ext cx="2641600" cy="800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43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/>
          <p:nvPr/>
        </p:nvSpPr>
        <p:spPr>
          <a:xfrm>
            <a:off x="0" y="2214554"/>
            <a:ext cx="9144000" cy="35719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images.evisos.cl/2009/07/10/psicologo-escolar_79921a9_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5159" y="1000108"/>
            <a:ext cx="3108842" cy="3071834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1214414" y="1285860"/>
            <a:ext cx="3191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Atenció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grupal a les </a:t>
            </a:r>
          </a:p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persones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</a:t>
            </a:r>
            <a:endParaRPr lang="es-E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2786058"/>
            <a:ext cx="87154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Autoacceptació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del propi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gènere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sz="1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Suport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 les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trajectòties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vitals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sz="1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Disminució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l´estigmatització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sz="1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Universalitzar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l´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experiència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viure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 un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gènere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normatiu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sz="1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Enfortit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relacions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interpersonals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Crear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xarxes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suport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sinèrgies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929322" y="5286388"/>
            <a:ext cx="3228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Combatre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l´aillament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social</a:t>
            </a:r>
            <a:endParaRPr lang="es-E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 rot="5400000">
            <a:off x="5465769" y="5678503"/>
            <a:ext cx="642942" cy="1588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QuadreDeText 4"/>
          <p:cNvSpPr txBox="1"/>
          <p:nvPr/>
        </p:nvSpPr>
        <p:spPr>
          <a:xfrm>
            <a:off x="1000100" y="714356"/>
            <a:ext cx="7545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TrànsitAP</a:t>
            </a:r>
            <a:r>
              <a:rPr lang="es-E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3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Acompanyament</a:t>
            </a:r>
            <a:r>
              <a:rPr lang="es-E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psicològic</a:t>
            </a:r>
            <a:endParaRPr lang="es-E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7" t="40691" r="25336" b="33253"/>
          <a:stretch/>
        </p:blipFill>
        <p:spPr bwMode="auto">
          <a:xfrm>
            <a:off x="3143240" y="0"/>
            <a:ext cx="2641600" cy="800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68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evisos.cl/2009/07/10/psicologo-escolar_79921a9_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4612" y="2214554"/>
            <a:ext cx="4699388" cy="4643446"/>
          </a:xfrm>
          <a:prstGeom prst="rect">
            <a:avLst/>
          </a:prstGeom>
          <a:noFill/>
        </p:spPr>
      </p:pic>
      <p:sp>
        <p:nvSpPr>
          <p:cNvPr id="11" name="Rectangle 3"/>
          <p:cNvSpPr/>
          <p:nvPr/>
        </p:nvSpPr>
        <p:spPr>
          <a:xfrm>
            <a:off x="0" y="1857364"/>
            <a:ext cx="9144000" cy="35719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857224" y="1285860"/>
            <a:ext cx="692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Entorn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afectiu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/familiar de les persones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</a:t>
            </a:r>
            <a:endParaRPr lang="es-E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42910" y="3286124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Informació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Assessorament</a:t>
            </a:r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Acompanyament</a:t>
            </a:r>
            <a:endParaRPr lang="es-E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QuadreDeText 4"/>
          <p:cNvSpPr txBox="1"/>
          <p:nvPr/>
        </p:nvSpPr>
        <p:spPr>
          <a:xfrm>
            <a:off x="1000100" y="714356"/>
            <a:ext cx="7545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TrànsitAP</a:t>
            </a:r>
            <a:r>
              <a:rPr lang="es-E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3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Acompanyament</a:t>
            </a:r>
            <a:r>
              <a:rPr lang="es-E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psicològic</a:t>
            </a:r>
            <a:endParaRPr lang="es-E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7" t="40691" r="25336" b="33253"/>
          <a:stretch/>
        </p:blipFill>
        <p:spPr bwMode="auto">
          <a:xfrm>
            <a:off x="3143240" y="0"/>
            <a:ext cx="2641600" cy="800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35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orest\Downloads\IMG_9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7" y="903820"/>
            <a:ext cx="7546528" cy="518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Agrupa 16"/>
          <p:cNvGrpSpPr/>
          <p:nvPr/>
        </p:nvGrpSpPr>
        <p:grpSpPr>
          <a:xfrm>
            <a:off x="-36512" y="1196752"/>
            <a:ext cx="9144000" cy="4896544"/>
            <a:chOff x="-36512" y="1196752"/>
            <a:chExt cx="9144000" cy="4896544"/>
          </a:xfrm>
        </p:grpSpPr>
        <p:pic>
          <p:nvPicPr>
            <p:cNvPr id="4" name="Picture 2" descr="https://lh3.ggpht.com/-yxwvFQEL1R0/USvLzOILPwI/AAAAAAAAAM8/F7jlKjSme84/s1600/sexo,+genero,+identidad,+orientacion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24" b="5412"/>
            <a:stretch/>
          </p:blipFill>
          <p:spPr bwMode="auto">
            <a:xfrm>
              <a:off x="-36512" y="1196752"/>
              <a:ext cx="9144000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Agrupa 14"/>
            <p:cNvGrpSpPr/>
            <p:nvPr/>
          </p:nvGrpSpPr>
          <p:grpSpPr>
            <a:xfrm>
              <a:off x="-36512" y="1335172"/>
              <a:ext cx="8981586" cy="4680520"/>
              <a:chOff x="-8549" y="1196752"/>
              <a:chExt cx="8981586" cy="4680520"/>
            </a:xfrm>
          </p:grpSpPr>
          <p:sp>
            <p:nvSpPr>
              <p:cNvPr id="6" name="Rectangle 12"/>
              <p:cNvSpPr/>
              <p:nvPr/>
            </p:nvSpPr>
            <p:spPr>
              <a:xfrm>
                <a:off x="-8549" y="5013176"/>
                <a:ext cx="908141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dirty="0"/>
              </a:p>
            </p:txBody>
          </p:sp>
          <p:sp>
            <p:nvSpPr>
              <p:cNvPr id="7" name="QuadreDeText 3"/>
              <p:cNvSpPr txBox="1"/>
              <p:nvPr/>
            </p:nvSpPr>
            <p:spPr>
              <a:xfrm>
                <a:off x="179512" y="3717032"/>
                <a:ext cx="1440160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2200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Expressió</a:t>
                </a:r>
                <a:endParaRPr lang="ca-ES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" name="QuadreDeText 6"/>
              <p:cNvSpPr txBox="1"/>
              <p:nvPr/>
            </p:nvSpPr>
            <p:spPr>
              <a:xfrm>
                <a:off x="3275856" y="2348880"/>
                <a:ext cx="1440160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r>
                  <a:rPr lang="ca-ES" sz="2200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Orientació</a:t>
                </a:r>
                <a:endParaRPr lang="ca-ES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" name="QuadreDeText 5"/>
              <p:cNvSpPr txBox="1"/>
              <p:nvPr/>
            </p:nvSpPr>
            <p:spPr>
              <a:xfrm>
                <a:off x="3419872" y="1196752"/>
                <a:ext cx="129614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2200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Identitat</a:t>
                </a:r>
                <a:endParaRPr lang="ca-ES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QuadreDeText 7"/>
              <p:cNvSpPr txBox="1"/>
              <p:nvPr/>
            </p:nvSpPr>
            <p:spPr>
              <a:xfrm>
                <a:off x="3635895" y="4078233"/>
                <a:ext cx="927555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2200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Sexe</a:t>
                </a:r>
                <a:endParaRPr lang="ca-ES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angle 4"/>
              <p:cNvSpPr/>
              <p:nvPr/>
            </p:nvSpPr>
            <p:spPr>
              <a:xfrm>
                <a:off x="4563451" y="1916832"/>
                <a:ext cx="4401037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dirty="0"/>
              </a:p>
            </p:txBody>
          </p:sp>
          <p:sp>
            <p:nvSpPr>
              <p:cNvPr id="12" name="Rectangle 9"/>
              <p:cNvSpPr/>
              <p:nvPr/>
            </p:nvSpPr>
            <p:spPr>
              <a:xfrm>
                <a:off x="4572000" y="3068960"/>
                <a:ext cx="4401037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dirty="0"/>
              </a:p>
            </p:txBody>
          </p:sp>
          <p:sp>
            <p:nvSpPr>
              <p:cNvPr id="13" name="Rectangle 10"/>
              <p:cNvSpPr/>
              <p:nvPr/>
            </p:nvSpPr>
            <p:spPr>
              <a:xfrm>
                <a:off x="4563451" y="4293096"/>
                <a:ext cx="4401037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dirty="0"/>
              </a:p>
            </p:txBody>
          </p:sp>
          <p:sp>
            <p:nvSpPr>
              <p:cNvPr id="14" name="Rectangle 11"/>
              <p:cNvSpPr/>
              <p:nvPr/>
            </p:nvSpPr>
            <p:spPr>
              <a:xfrm>
                <a:off x="4283968" y="5445224"/>
                <a:ext cx="4401037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dirty="0"/>
              </a:p>
            </p:txBody>
          </p:sp>
        </p:grp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35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6000" dirty="0" smtClean="0">
                <a:solidFill>
                  <a:schemeClr val="tx2"/>
                </a:solidFill>
              </a:rPr>
              <a:t>Què vol dir trans*?</a:t>
            </a:r>
            <a:endParaRPr lang="ca-ES" sz="6000" dirty="0">
              <a:solidFill>
                <a:schemeClr val="tx2"/>
              </a:solidFill>
            </a:endParaRPr>
          </a:p>
        </p:txBody>
      </p:sp>
      <p:sp>
        <p:nvSpPr>
          <p:cNvPr id="15" name="14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313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orest\Downloads\IMG_98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68" y="0"/>
            <a:ext cx="4843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ushingsocial.com/wp-content/uploads/2012/02/doubt_d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040" y="3715899"/>
            <a:ext cx="4679960" cy="314210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28596" y="1285860"/>
            <a:ext cx="64054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Què</a:t>
            </a:r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s’ha </a:t>
            </a:r>
            <a:r>
              <a:rPr lang="es-E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fet</a:t>
            </a:r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fins</a:t>
            </a:r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ara?</a:t>
            </a:r>
          </a:p>
          <a:p>
            <a:endParaRPr lang="es-E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s-E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Avaluació</a:t>
            </a:r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psicològica</a:t>
            </a:r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s-E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psiquiàtrica</a:t>
            </a:r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s-E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s-E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Experiència</a:t>
            </a:r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vida real?</a:t>
            </a:r>
          </a:p>
          <a:p>
            <a:endParaRPr lang="es-E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s-E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Inici</a:t>
            </a:r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tractaments</a:t>
            </a:r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hormonals</a:t>
            </a:r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s-E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s-E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Cirurgies</a:t>
            </a:r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s-E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282" y="1285860"/>
            <a:ext cx="8712968" cy="30003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14282" y="1000108"/>
            <a:ext cx="8608447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 smtClean="0"/>
          </a:p>
          <a:p>
            <a:endParaRPr lang="es-ES" dirty="0" smtClean="0">
              <a:solidFill>
                <a:srgbClr val="CC00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 SOC del 2001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recomana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però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exigeix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RLE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abans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del </a:t>
            </a:r>
          </a:p>
          <a:p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tractament</a:t>
            </a:r>
            <a:endParaRPr lang="es-E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RLE no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s´ha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definir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adherència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idees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estereotipades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de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masculinitat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feminitat</a:t>
            </a:r>
            <a:endParaRPr lang="es-E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RLE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hauria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ser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l´habilitat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d´expressar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manera continua la </a:t>
            </a:r>
          </a:p>
          <a:p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pròpia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única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identitat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gènere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tal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pot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viure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cada persona</a:t>
            </a:r>
          </a:p>
          <a:p>
            <a:endParaRPr lang="es-ES" dirty="0" smtClean="0">
              <a:solidFill>
                <a:srgbClr val="CC00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25352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Rectángulo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Endocrine Therapy for Transgender Adults in British Columbia: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Suggested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Guidelines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2006)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8" descr="http://stp2012.files.wordpress.com/2009/06/ne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70"/>
            <a:ext cx="914400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282" y="1357298"/>
            <a:ext cx="8712968" cy="278608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28596" y="1214422"/>
            <a:ext cx="830708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Consideren que les persones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transexuals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solen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viure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l´avaluació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no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una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eina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d´ajuda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sino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obstacle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superar per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accedir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al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tractament</a:t>
            </a:r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Una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pèrdua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l´autonòmia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física i psíquica</a:t>
            </a:r>
          </a:p>
          <a:p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Una forma de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discriminació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transfòbica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institucionalitzada</a:t>
            </a:r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25352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Rectángulo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Endocrine Therapy for Transgender Adults in British Columbia: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Suggested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Guidelines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2006)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8" descr="http://stp2012.files.wordpress.com/2009/06/ne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70"/>
            <a:ext cx="914400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282" y="1428736"/>
            <a:ext cx="8352928" cy="309634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357158" y="1428736"/>
            <a:ext cx="823013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Qualsevol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professional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salut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amb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una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avaluació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mínim</a:t>
            </a:r>
            <a:endParaRPr lang="es-E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30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minuts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pot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saber si la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prescripció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d´hormones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està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indicada</a:t>
            </a:r>
          </a:p>
          <a:p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derivació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un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professional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salut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mental si:</a:t>
            </a:r>
          </a:p>
          <a:p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Si el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professional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creu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necessita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una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segona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opinió</a:t>
            </a:r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Si la persona 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aquest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seguiment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Si el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professional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no té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prou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la visita per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fer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l´avaluació</a:t>
            </a:r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Abans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cirugia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reassignació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sexe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25352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8" name="3 Rectángulo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Endocrine Therapy for Transgender Adults in British Columbia: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Suggested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Guidelines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2006)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8" descr="http://stp2012.files.wordpress.com/2009/06/ne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4884"/>
            <a:ext cx="9144000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51720" y="6021288"/>
            <a:ext cx="4608512" cy="648072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5"/>
          <p:cNvSpPr/>
          <p:nvPr/>
        </p:nvSpPr>
        <p:spPr>
          <a:xfrm>
            <a:off x="251520" y="1268760"/>
            <a:ext cx="8352928" cy="44644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395536" y="1268760"/>
            <a:ext cx="8095486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Consideren que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moltes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les persones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transexuals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demanen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el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tractament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hormonal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han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Una </a:t>
            </a:r>
            <a:r>
              <a:rPr lang="es-ES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decisió</a:t>
            </a:r>
            <a:r>
              <a:rPr lang="es-ES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informada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buFont typeface="Arial" pitchFamily="34" charset="0"/>
              <a:buChar char="•"/>
            </a:pPr>
            <a:endParaRPr lang="es-E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han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investigat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sobre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tractaments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lvl="2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han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reflexionat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sobre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canvis</a:t>
            </a:r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han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demanat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consells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altres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professionals</a:t>
            </a:r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</a:t>
            </a:r>
            <a:r>
              <a:rPr lang="es-ES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s´han</a:t>
            </a:r>
            <a:r>
              <a:rPr lang="es-ES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preparat</a:t>
            </a:r>
            <a:r>
              <a:rPr lang="es-ES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pel</a:t>
            </a:r>
            <a:r>
              <a:rPr lang="es-ES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canvi</a:t>
            </a:r>
            <a:r>
              <a:rPr lang="es-ES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endParaRPr lang="es-ES" sz="20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han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comentat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al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canvi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amics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parella, familia,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etc</a:t>
            </a:r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han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planificat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el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canvi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l´escola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 la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feina</a:t>
            </a:r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tenen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relatius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bons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suports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un bon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equilibri</a:t>
            </a:r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>
              <a:solidFill>
                <a:srgbClr val="CC0099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123728" y="6093296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AVALUACIÓ</a:t>
            </a:r>
            <a:r>
              <a:rPr lang="en-US" sz="28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MOLT CURTA</a:t>
            </a:r>
            <a:endParaRPr lang="es-E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25352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1" name="3 Rectángulo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Endocrine Therapy for Transgender Adults in British Columbia: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Suggested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Guidelines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2006)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268760"/>
            <a:ext cx="7416824" cy="537495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Guidelines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Protocols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Comprehensive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Care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Clients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(Abril 2009)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212976"/>
            <a:ext cx="1403648" cy="136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51520" y="1268760"/>
            <a:ext cx="7523213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Metges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familia i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infermeres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especialistes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gènere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consideren que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atendre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persones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transexuals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forma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les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seves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competències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Sovint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serveis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mèdics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actuen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guardians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prejudi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malinterpretacions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transexual i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això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suposa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sovint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la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negació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serveis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No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volen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participar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d´aquesta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discrimi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nació i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faciliten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tractaments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hormonals</a:t>
            </a:r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L´avaluació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subjectiva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fer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 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metge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familia</a:t>
            </a:r>
          </a:p>
          <a:p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Recomanen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però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exigeixen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comentar la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transició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amb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familia,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amics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entorn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escolar o laboral,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etc</a:t>
            </a:r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La RLE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problemàtica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abans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canvi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físic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No la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conside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ren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necessària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per iniciar el </a:t>
            </a:r>
            <a:r>
              <a:rPr lang="es-E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tractament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hormonal</a:t>
            </a:r>
            <a:endParaRPr lang="es-E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http://blogs.ua.es/alecastellano/2011/10/16/files/2011/10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6810" y="5517232"/>
            <a:ext cx="1267190" cy="1250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1161</TotalTime>
  <Words>1568</Words>
  <Application>Microsoft Office PowerPoint</Application>
  <PresentationFormat>Presentación en pantalla (4:3)</PresentationFormat>
  <Paragraphs>365</Paragraphs>
  <Slides>30</Slides>
  <Notes>29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Transmisión de listas</vt:lpstr>
      <vt:lpstr>Picture</vt:lpstr>
      <vt:lpstr>Què vol dir despatologitzar el fet trans*? </vt:lpstr>
      <vt:lpstr>Presentación de PowerPoint</vt:lpstr>
      <vt:lpstr>Què vol dir trans*?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Atenció a les persones trans*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jorest</dc:creator>
  <cp:lastModifiedBy>Claudia Cañigueral</cp:lastModifiedBy>
  <cp:revision>135</cp:revision>
  <dcterms:modified xsi:type="dcterms:W3CDTF">2019-03-21T11:07:14Z</dcterms:modified>
</cp:coreProperties>
</file>