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50"/>
  </p:notesMasterIdLst>
  <p:sldIdLst>
    <p:sldId id="257" r:id="rId4"/>
    <p:sldId id="260" r:id="rId5"/>
    <p:sldId id="289" r:id="rId6"/>
    <p:sldId id="261" r:id="rId7"/>
    <p:sldId id="272" r:id="rId8"/>
    <p:sldId id="264" r:id="rId9"/>
    <p:sldId id="263" r:id="rId10"/>
    <p:sldId id="287" r:id="rId11"/>
    <p:sldId id="290" r:id="rId12"/>
    <p:sldId id="285" r:id="rId13"/>
    <p:sldId id="288" r:id="rId14"/>
    <p:sldId id="267" r:id="rId15"/>
    <p:sldId id="262" r:id="rId16"/>
    <p:sldId id="266" r:id="rId17"/>
    <p:sldId id="283" r:id="rId18"/>
    <p:sldId id="291" r:id="rId19"/>
    <p:sldId id="292" r:id="rId20"/>
    <p:sldId id="268" r:id="rId21"/>
    <p:sldId id="293" r:id="rId22"/>
    <p:sldId id="294" r:id="rId23"/>
    <p:sldId id="295" r:id="rId24"/>
    <p:sldId id="296" r:id="rId25"/>
    <p:sldId id="297" r:id="rId26"/>
    <p:sldId id="310" r:id="rId27"/>
    <p:sldId id="298" r:id="rId28"/>
    <p:sldId id="299" r:id="rId29"/>
    <p:sldId id="301" r:id="rId30"/>
    <p:sldId id="300" r:id="rId31"/>
    <p:sldId id="302" r:id="rId32"/>
    <p:sldId id="303" r:id="rId33"/>
    <p:sldId id="304" r:id="rId34"/>
    <p:sldId id="305" r:id="rId35"/>
    <p:sldId id="306" r:id="rId36"/>
    <p:sldId id="277" r:id="rId37"/>
    <p:sldId id="307" r:id="rId38"/>
    <p:sldId id="308" r:id="rId39"/>
    <p:sldId id="309" r:id="rId40"/>
    <p:sldId id="311" r:id="rId41"/>
    <p:sldId id="312" r:id="rId42"/>
    <p:sldId id="276" r:id="rId43"/>
    <p:sldId id="278" r:id="rId44"/>
    <p:sldId id="279" r:id="rId45"/>
    <p:sldId id="275" r:id="rId46"/>
    <p:sldId id="280" r:id="rId47"/>
    <p:sldId id="274" r:id="rId48"/>
    <p:sldId id="259" r:id="rId4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471"/>
    <a:srgbClr val="AEDEAC"/>
    <a:srgbClr val="B2D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>
        <p:scale>
          <a:sx n="110" d="100"/>
          <a:sy n="110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A6C7-971A-477E-8DCB-81B93C1EE768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A495-3FF2-43C0-83CA-465BA160126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34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703989/pdf/cmajo.20180191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8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ca-ES" smtClean="0"/>
          </a:p>
        </p:txBody>
      </p:sp>
      <p:sp>
        <p:nvSpPr>
          <p:cNvPr id="30723" name="Shape 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</p:spTree>
    <p:extLst>
      <p:ext uri="{BB962C8B-B14F-4D97-AF65-F5344CB8AC3E}">
        <p14:creationId xmlns:p14="http://schemas.microsoft.com/office/powerpoint/2010/main" val="296584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>
                <a:hlinkClick r:id="rId3"/>
              </a:rPr>
              <a:t>https://www.ncbi.nlm.nih.gov/pmc/articles/PMC6703989/pdf/cmajo.20180191.pdf</a:t>
            </a:r>
            <a:endParaRPr lang="ca-ES" dirty="0" smtClean="0"/>
          </a:p>
          <a:p>
            <a:r>
              <a:rPr lang="ca-ES" dirty="0" smtClean="0"/>
              <a:t>CAN</a:t>
            </a:r>
          </a:p>
          <a:p>
            <a:r>
              <a:rPr lang="ca-ES" dirty="0" smtClean="0"/>
              <a:t>CMAJ Open 2019. DOI:10.9778/cmajo.20180191 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A495-3FF2-43C0-83CA-465BA1601262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117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A495-3FF2-43C0-83CA-465BA1601262}" type="slidenum">
              <a:rPr lang="ca-ES" smtClean="0"/>
              <a:pPr/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577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CDC’s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Advisory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(ACIP)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pneumococcal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vaccination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immunocompetent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adults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aged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saying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pneumococcal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conjugate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vaccine (PCV13;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Prevnar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Pfizer)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precede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23-valent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pneumococcal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vaccine (PPSV23;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Pneumovax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Merck) is a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 vaccines should not be co-administered. If a dose of PPSV23 is inadvertently given earlier than the recommended interval, the dose need not be repeated.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A495-3FF2-43C0-83CA-465BA1601262}" type="slidenum">
              <a:rPr lang="ca-ES" smtClean="0"/>
              <a:pPr/>
              <a:t>43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817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aseline="0" dirty="0" smtClean="0"/>
              <a:t>Jo </a:t>
            </a:r>
            <a:r>
              <a:rPr lang="es-ES" baseline="0" dirty="0" err="1" smtClean="0"/>
              <a:t>mateixa</a:t>
            </a:r>
            <a:r>
              <a:rPr lang="es-ES" baseline="0" dirty="0" smtClean="0"/>
              <a:t> Jenifer </a:t>
            </a:r>
            <a:r>
              <a:rPr lang="es-ES" baseline="0" dirty="0" err="1" smtClean="0"/>
              <a:t>Botanes</a:t>
            </a:r>
            <a:r>
              <a:rPr lang="es-ES" baseline="0" dirty="0" smtClean="0"/>
              <a:t> MFIC</a:t>
            </a:r>
          </a:p>
          <a:p>
            <a:r>
              <a:rPr lang="es-ES" baseline="0" dirty="0" smtClean="0"/>
              <a:t>Andrea </a:t>
            </a:r>
            <a:r>
              <a:rPr lang="es-ES" baseline="0" dirty="0" err="1" smtClean="0"/>
              <a:t>Sanchez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Tecnic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salut</a:t>
            </a:r>
            <a:r>
              <a:rPr lang="es-ES" baseline="0" dirty="0" smtClean="0"/>
              <a:t>, dona </a:t>
            </a:r>
            <a:r>
              <a:rPr lang="es-ES" baseline="0" dirty="0" err="1" smtClean="0"/>
              <a:t>suport</a:t>
            </a:r>
            <a:r>
              <a:rPr lang="es-ES" baseline="0" dirty="0" smtClean="0"/>
              <a:t> investigador al </a:t>
            </a:r>
            <a:r>
              <a:rPr lang="es-ES" baseline="0" dirty="0" err="1" smtClean="0"/>
              <a:t>grup</a:t>
            </a:r>
            <a:r>
              <a:rPr lang="es-ES" baseline="0" dirty="0" smtClean="0"/>
              <a:t> i a ella </a:t>
            </a:r>
            <a:r>
              <a:rPr lang="es-ES" baseline="0" dirty="0" err="1" smtClean="0"/>
              <a:t>li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podeu</a:t>
            </a:r>
            <a:r>
              <a:rPr lang="es-ES" baseline="0" dirty="0" smtClean="0"/>
              <a:t> totes les preguntes </a:t>
            </a:r>
            <a:r>
              <a:rPr lang="es-ES" baseline="0" dirty="0" err="1" smtClean="0"/>
              <a:t>metodologiques</a:t>
            </a:r>
            <a:r>
              <a:rPr lang="es-E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Membre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ho</a:t>
            </a:r>
            <a:r>
              <a:rPr lang="es-ES" baseline="0" dirty="0" smtClean="0"/>
              <a:t> presenten </a:t>
            </a:r>
            <a:r>
              <a:rPr lang="es-ES" baseline="0" dirty="0" err="1" smtClean="0"/>
              <a:t>som</a:t>
            </a:r>
            <a:r>
              <a:rPr lang="es-ES" baseline="0" dirty="0" smtClean="0"/>
              <a:t>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Intentarem</a:t>
            </a:r>
            <a:r>
              <a:rPr lang="es-ES" baseline="0" dirty="0" smtClean="0"/>
              <a:t> acotar </a:t>
            </a:r>
            <a:r>
              <a:rPr lang="es-ES" baseline="0" dirty="0" err="1" smtClean="0"/>
              <a:t>temps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presentacio</a:t>
            </a:r>
            <a:r>
              <a:rPr lang="es-ES" baseline="0" dirty="0" smtClean="0"/>
              <a:t> a 20</a:t>
            </a:r>
            <a:r>
              <a:rPr lang="en-US" baseline="0" dirty="0" smtClean="0"/>
              <a:t>-25</a:t>
            </a:r>
            <a:r>
              <a:rPr lang="es-ES" baseline="0" dirty="0" smtClean="0"/>
              <a:t> min, i </a:t>
            </a:r>
            <a:r>
              <a:rPr lang="es-ES" baseline="0" dirty="0" err="1" smtClean="0"/>
              <a:t>deixar</a:t>
            </a:r>
            <a:r>
              <a:rPr lang="es-ES" baseline="0" dirty="0" smtClean="0"/>
              <a:t> 5-10 min per preguntes i </a:t>
            </a:r>
            <a:r>
              <a:rPr lang="es-ES" baseline="0" dirty="0" err="1" smtClean="0"/>
              <a:t>debat</a:t>
            </a:r>
            <a:r>
              <a:rPr lang="es-ES" baseline="0" dirty="0" smtClean="0"/>
              <a:t> posterior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99F8B-5472-4C07-A202-2D8545D98C9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945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92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421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0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1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9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8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1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150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67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buFont typeface="Courier New" panose="02070309020205020404" pitchFamily="49" charset="0"/>
              <a:buChar char="o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87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9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3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42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961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39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6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52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41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91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8676-3E10-4C1E-89DD-C54E188417AC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1ED2-D685-4E4A-BA93-080BEA15CEE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95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altLang="ca-ES" smtClean="0">
              <a:sym typeface="Arial" panose="020B0604020202020204" pitchFamily="34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ca-ES" smtClean="0">
              <a:sym typeface="Arial" panose="020B0604020202020204" pitchFamily="34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●"/>
              <a:defRPr/>
            </a:lvl1pPr>
            <a:lvl2pPr lvl="1">
              <a:buClr>
                <a:srgbClr val="000000"/>
              </a:buClr>
              <a:buFont typeface="Courier New" panose="02070309020205020404" pitchFamily="49" charset="0"/>
              <a:buChar char="o"/>
              <a:defRPr/>
            </a:lvl2pPr>
            <a:lvl3pPr lvl="2">
              <a:buClr>
                <a:srgbClr val="000000"/>
              </a:buClr>
              <a:buFont typeface="Wingdings" panose="05000000000000000000" pitchFamily="2" charset="2"/>
              <a:buChar char="§"/>
              <a:defRPr/>
            </a:lvl3pPr>
            <a:lvl4pPr lvl="3">
              <a:buClr>
                <a:srgbClr val="000000"/>
              </a:buClr>
              <a:buFont typeface="Arial" panose="020B0604020202020204" pitchFamily="34" charset="0"/>
              <a:buChar char="●"/>
              <a:defRPr/>
            </a:lvl4pPr>
            <a:lvl5pPr lvl="4">
              <a:buClr>
                <a:srgbClr val="0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s-ES" altLang="ca-ES" sz="14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lang="es-ES" altLang="ca-ES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1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C71EB-E3AF-4F5A-ACD6-510F33677D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r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Week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39, 2018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Week 39, 2018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nalsalut.gencat.cat/web/.content/_A-Z/X/xarampio/arxius/informe-anual-xar-rub-src2018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i.org/10.1136/bmj.k3596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72146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alutpublica.gencat.cat/web/.content/minisite/aspcat/promocio_salut/vacunacions/00manual_de_vacunacions/Manual-de-vacunacions.pdf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invasive-pneumococcal-disease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47/COPD.S140378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dc.europa.eu/en/publications-data/communicable-disease-threats-report-8-14-september-2019-week-37" TargetMode="External"/><Relationship Id="rId7" Type="http://schemas.openxmlformats.org/officeDocument/2006/relationships/hyperlink" Target="http://salutpublica.gencat.cat/ca/detalls/Article/Brot-Xarampio" TargetMode="External"/><Relationship Id="rId2" Type="http://schemas.openxmlformats.org/officeDocument/2006/relationships/hyperlink" Target="https://www.who.int/news-room/fact-sheets/detail/measl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alutpublica.gencat.cat/ca/detalls/Article/nota-xarampio-00001" TargetMode="External"/><Relationship Id="rId5" Type="http://schemas.openxmlformats.org/officeDocument/2006/relationships/hyperlink" Target="http://www.mscbs.gob.es/profesionales/saludPublica/prevPromocion/vacunaciones/docs/Notainformativa_Sarampion.pdf" TargetMode="External"/><Relationship Id="rId4" Type="http://schemas.openxmlformats.org/officeDocument/2006/relationships/hyperlink" Target="https://ecdc.europa.eu/en/publications-data/measles-notification-rate-million-population-august-2018-july-2019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horax.bmj.com/content/thoraxjnl/74/5/473.ful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dc.europa.eu/sites/default/files/documents/AER_for_2017-invasive-pneumococcal-disease.pdf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file.com/news/173629/prevenar-13-rejected-uk-vaccination-programme" TargetMode="External"/><Relationship Id="rId2" Type="http://schemas.openxmlformats.org/officeDocument/2006/relationships/hyperlink" Target="https://vaccine-schedule.ecdc.europa.eu/Scheduler/ByDisease?SelectedDiseaseId=25&amp;SelectedCountryIdByDisease=-1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munize.org/askexperts/experts_pneumococcal_vaccines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ptodate.com/contents/pneumococcal-vaccination-in-adults" TargetMode="External"/><Relationship Id="rId5" Type="http://schemas.openxmlformats.org/officeDocument/2006/relationships/hyperlink" Target="https://www.idsociety.org/idsa-newsletter/july-10-2019/idsa-supports-acip-decision-to-remove-pcv13-from-adult-vaccination-schedule/" TargetMode="External"/><Relationship Id="rId4" Type="http://schemas.openxmlformats.org/officeDocument/2006/relationships/hyperlink" Target="https://www.mdedge.com/familymedicine/article/203659/vaccines/acip-favors-shared-decision-pneumococcal-vaccine-older-adult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emergencies/ten-threats-to-global-health-in-2019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diario.es/sociedad/lucha-desinformacion-sanitaria-Internet-sociales_0_945256170.html" TargetMode="External"/><Relationship Id="rId2" Type="http://schemas.openxmlformats.org/officeDocument/2006/relationships/hyperlink" Target="http://canalsalut.gencat.cat/web/.content/_Sistema_de_salut/CBC/recursos/documents_tematica/posicionament-vacunes-juliol-2019.pdf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mailto:vacunesiprofilaxi@camfic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4"/>
          <p:cNvSpPr txBox="1">
            <a:spLocks noGrp="1"/>
          </p:cNvSpPr>
          <p:nvPr>
            <p:ph type="ctrTitle"/>
          </p:nvPr>
        </p:nvSpPr>
        <p:spPr>
          <a:xfrm>
            <a:off x="2208213" y="692151"/>
            <a:ext cx="7772400" cy="93662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ca-ES" altLang="ca-ES" sz="4400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s-ES" altLang="ca-E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INFECCIOSES </a:t>
            </a:r>
            <a:endParaRPr lang="ca-ES" altLang="ca-ES" sz="4000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51" name="Shape 85"/>
          <p:cNvSpPr txBox="1">
            <a:spLocks noGrp="1"/>
          </p:cNvSpPr>
          <p:nvPr>
            <p:ph type="subTitle" idx="1"/>
          </p:nvPr>
        </p:nvSpPr>
        <p:spPr>
          <a:xfrm>
            <a:off x="2135189" y="2492374"/>
            <a:ext cx="7921625" cy="3431687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682F"/>
              </a:buClr>
              <a:buSzPct val="25000"/>
              <a:buFontTx/>
              <a:buNone/>
            </a:pPr>
            <a:r>
              <a:rPr lang="ca-ES" altLang="ca-ES" sz="4000" dirty="0">
                <a:solidFill>
                  <a:srgbClr val="00682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VACUNES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682F"/>
              </a:buClr>
              <a:buSzPct val="25000"/>
              <a:buFontTx/>
              <a:buNone/>
            </a:pPr>
            <a:endParaRPr lang="ca-ES" altLang="ca-ES" sz="4000" dirty="0">
              <a:solidFill>
                <a:srgbClr val="00682F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buClr>
                <a:srgbClr val="00682F"/>
              </a:buClr>
              <a:buSzPct val="25000"/>
            </a:pPr>
            <a:r>
              <a:rPr lang="ca-ES" altLang="ca-ES" sz="3200" dirty="0" smtClean="0">
                <a:solidFill>
                  <a:srgbClr val="00682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Ariadna Mas Casals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buClr>
                <a:srgbClr val="00682F"/>
              </a:buClr>
              <a:buSzPct val="25000"/>
            </a:pPr>
            <a:r>
              <a:rPr lang="ca-ES" altLang="ca-ES" sz="3200" dirty="0" smtClean="0">
                <a:solidFill>
                  <a:srgbClr val="00682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Lluïsa Morató Agustí</a:t>
            </a:r>
            <a:endParaRPr lang="ca-ES" altLang="ca-ES" sz="2800" dirty="0">
              <a:solidFill>
                <a:srgbClr val="00682F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buClr>
                <a:srgbClr val="00682F"/>
              </a:buClr>
              <a:buSzPct val="25000"/>
            </a:pPr>
            <a:r>
              <a:rPr lang="ca-ES" altLang="ca-ES" sz="2800" b="1" i="1" dirty="0">
                <a:solidFill>
                  <a:srgbClr val="00682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Grup Vacunes </a:t>
            </a:r>
            <a:r>
              <a:rPr lang="ca-ES" altLang="ca-ES" sz="2800" b="1" i="1" dirty="0" smtClean="0">
                <a:solidFill>
                  <a:srgbClr val="00682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CAMFiC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buClr>
                <a:srgbClr val="00682F"/>
              </a:buClr>
              <a:buSzPct val="25000"/>
            </a:pPr>
            <a:r>
              <a:rPr lang="ca-ES" altLang="ca-ES" sz="2800" u="sng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vacunesiprofilaxi@camfic.org</a:t>
            </a:r>
            <a:endParaRPr lang="ca-ES" altLang="ca-ES" sz="2800" u="sng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052" name="Shape 8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7" y="692150"/>
            <a:ext cx="1146577" cy="10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5 Rectángulo"/>
          <p:cNvSpPr>
            <a:spLocks noChangeArrowheads="1"/>
          </p:cNvSpPr>
          <p:nvPr/>
        </p:nvSpPr>
        <p:spPr bwMode="auto">
          <a:xfrm>
            <a:off x="4857281" y="1557339"/>
            <a:ext cx="265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ca-ES" sz="2400" dirty="0" smtClean="0">
                <a:solidFill>
                  <a:schemeClr val="tx1"/>
                </a:solidFill>
              </a:rPr>
              <a:t>22 </a:t>
            </a:r>
            <a:r>
              <a:rPr lang="es-ES" altLang="ca-ES" sz="2400" dirty="0" err="1" smtClean="0">
                <a:solidFill>
                  <a:schemeClr val="tx1"/>
                </a:solidFill>
              </a:rPr>
              <a:t>d’octubre</a:t>
            </a:r>
            <a:r>
              <a:rPr lang="es-ES" altLang="ca-ES" sz="2400" dirty="0" smtClean="0">
                <a:solidFill>
                  <a:schemeClr val="tx1"/>
                </a:solidFill>
              </a:rPr>
              <a:t> 2019</a:t>
            </a:r>
            <a:endParaRPr lang="es-ES" altLang="ca-ES" sz="24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3361" y="728665"/>
            <a:ext cx="3371639" cy="1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33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16520" t="11806" r="20620" b="10764"/>
          <a:stretch/>
        </p:blipFill>
        <p:spPr>
          <a:xfrm>
            <a:off x="234900" y="143947"/>
            <a:ext cx="8178800" cy="56642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632325" y="2586038"/>
            <a:ext cx="3397250" cy="2300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/>
        </p:nvSpPr>
        <p:spPr>
          <a:xfrm>
            <a:off x="1066800" y="6247368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http://canalsalut.gencat.cat/web/.content/_A-Z/X/xarampio/arxius/informe-anual-xar-rub-src2018.pdf</a:t>
            </a:r>
            <a:endParaRPr lang="ca-ES" dirty="0"/>
          </a:p>
        </p:txBody>
      </p:sp>
      <p:sp>
        <p:nvSpPr>
          <p:cNvPr id="8" name="Rectángulo 7"/>
          <p:cNvSpPr/>
          <p:nvPr/>
        </p:nvSpPr>
        <p:spPr>
          <a:xfrm>
            <a:off x="8534400" y="1524000"/>
            <a:ext cx="3819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La </a:t>
            </a:r>
            <a:r>
              <a:rPr lang="es-ES" sz="2400" dirty="0" err="1"/>
              <a:t>taxa</a:t>
            </a:r>
            <a:r>
              <a:rPr lang="es-ES" sz="2400" dirty="0"/>
              <a:t> </a:t>
            </a:r>
            <a:r>
              <a:rPr lang="es-ES" sz="2400" dirty="0" err="1" smtClean="0"/>
              <a:t>d’hospitalització</a:t>
            </a:r>
            <a:endParaRPr lang="es-ES" sz="2400" dirty="0" smtClean="0"/>
          </a:p>
          <a:p>
            <a:r>
              <a:rPr lang="es-ES" sz="2400" dirty="0" smtClean="0"/>
              <a:t> </a:t>
            </a:r>
            <a:r>
              <a:rPr lang="es-ES" sz="2400" dirty="0"/>
              <a:t>va ser del 22,6% </a:t>
            </a:r>
            <a:endParaRPr lang="es-ES" sz="2400" dirty="0" smtClean="0"/>
          </a:p>
          <a:p>
            <a:r>
              <a:rPr lang="es-ES" sz="2400" u="sng" dirty="0" err="1" smtClean="0"/>
              <a:t>tots</a:t>
            </a:r>
            <a:r>
              <a:rPr lang="es-ES" sz="2400" u="sng" dirty="0" smtClean="0"/>
              <a:t> </a:t>
            </a:r>
            <a:r>
              <a:rPr lang="es-ES" sz="2400" u="sng" dirty="0" err="1"/>
              <a:t>ells</a:t>
            </a:r>
            <a:r>
              <a:rPr lang="es-ES" sz="2400" u="sng" dirty="0"/>
              <a:t> no </a:t>
            </a:r>
            <a:r>
              <a:rPr lang="es-ES" sz="2400" u="sng" dirty="0" err="1"/>
              <a:t>vacunats</a:t>
            </a:r>
            <a:endParaRPr lang="ca-ES" sz="2400" u="sng" dirty="0"/>
          </a:p>
        </p:txBody>
      </p:sp>
    </p:spTree>
    <p:extLst>
      <p:ext uri="{BB962C8B-B14F-4D97-AF65-F5344CB8AC3E}">
        <p14:creationId xmlns:p14="http://schemas.microsoft.com/office/powerpoint/2010/main" val="16369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890" t="6239" r="19495" b="8501"/>
          <a:stretch>
            <a:fillRect/>
          </a:stretch>
        </p:blipFill>
        <p:spPr bwMode="auto">
          <a:xfrm>
            <a:off x="1932166" y="0"/>
            <a:ext cx="80583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4166484" y="2592125"/>
            <a:ext cx="500932" cy="206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2130950" y="2822713"/>
            <a:ext cx="5160396" cy="818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414963" y="585788"/>
            <a:ext cx="6300786" cy="4856161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ca-ES" sz="2400" dirty="0" smtClean="0"/>
              <a:t>16 </a:t>
            </a:r>
            <a:r>
              <a:rPr lang="ca-ES" sz="2400" dirty="0"/>
              <a:t>de agosto de </a:t>
            </a:r>
            <a:r>
              <a:rPr lang="ca-ES" sz="2400" dirty="0" smtClean="0"/>
              <a:t>2019</a:t>
            </a:r>
            <a:br>
              <a:rPr lang="ca-ES" sz="2400" dirty="0" smtClean="0"/>
            </a:br>
            <a:r>
              <a:rPr lang="es-ES" sz="2400" dirty="0"/>
              <a:t>La Comisión de Verificación para la Eliminación del Sarampión y la Rubeola en Europa de la OMS ha remitido una carta al Ministerio con la confirmación de que España es un país libre de transmisión endémica de estos virus</a:t>
            </a:r>
            <a:br>
              <a:rPr lang="es-ES" sz="2400" dirty="0"/>
            </a:br>
            <a:r>
              <a:rPr lang="es-ES" sz="2400" dirty="0"/>
              <a:t>• Los 233 casos de sarampión confirmados en España entre el 1 de enero y el 21 de julio de 2019 son casos importados. En relación con la rubeola no se ha detectado ningún caso</a:t>
            </a:r>
            <a:br>
              <a:rPr lang="es-ES" sz="2400" dirty="0"/>
            </a:br>
            <a:endParaRPr lang="ca-ES" sz="24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idx="4"/>
          </p:nvPr>
        </p:nvSpPr>
        <p:spPr>
          <a:xfrm>
            <a:off x="400050" y="5441949"/>
            <a:ext cx="11182349" cy="1058864"/>
          </a:xfrm>
        </p:spPr>
        <p:txBody>
          <a:bodyPr/>
          <a:lstStyle/>
          <a:p>
            <a:r>
              <a:rPr lang="es-ES" sz="2400" dirty="0"/>
              <a:t>Reino Unido, Grecia, República Checa y Albania pierden la categoría de países libres de sarampión</a:t>
            </a:r>
          </a:p>
          <a:p>
            <a:endParaRPr lang="ca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8254" t="14843" r="51177" b="11914"/>
          <a:stretch/>
        </p:blipFill>
        <p:spPr>
          <a:xfrm>
            <a:off x="0" y="84138"/>
            <a:ext cx="5243513" cy="53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Distribution of measles cases reported by EU/EEA, January 2017-July 2019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038" y="1475664"/>
            <a:ext cx="11351736" cy="47004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people have died from measles in Europe?</a:t>
            </a:r>
            <a:br>
              <a:rPr lang="en-US" dirty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999" y="928688"/>
            <a:ext cx="11760001" cy="5248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majority of cases are reported in Ukraine, with more than </a:t>
            </a:r>
            <a:r>
              <a:rPr lang="en-US" dirty="0" smtClean="0"/>
              <a:t>25.000 </a:t>
            </a:r>
            <a:r>
              <a:rPr lang="en-US" dirty="0"/>
              <a:t>cases (&gt;70</a:t>
            </a:r>
            <a:r>
              <a:rPr lang="en-US" dirty="0" smtClean="0"/>
              <a:t>%)</a:t>
            </a:r>
            <a:endParaRPr lang="en-US" baseline="30000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of 28 March 2019, the WHO European Region reported a total of </a:t>
            </a:r>
            <a:endParaRPr lang="en-US" dirty="0" smtClean="0"/>
          </a:p>
          <a:p>
            <a:r>
              <a:rPr lang="en-US" dirty="0" smtClean="0"/>
              <a:t>83.540</a:t>
            </a:r>
            <a:r>
              <a:rPr lang="en-US" dirty="0"/>
              <a:t> measles cases and </a:t>
            </a:r>
            <a:r>
              <a:rPr lang="en-US" b="1" dirty="0">
                <a:solidFill>
                  <a:srgbClr val="FF0000"/>
                </a:solidFill>
              </a:rPr>
              <a:t>74</a:t>
            </a:r>
            <a:r>
              <a:rPr lang="en-US" dirty="0"/>
              <a:t> related </a:t>
            </a:r>
            <a:r>
              <a:rPr lang="en-US" b="1" dirty="0"/>
              <a:t>deaths</a:t>
            </a:r>
            <a:r>
              <a:rPr lang="en-US" dirty="0"/>
              <a:t> for 2018.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compared to </a:t>
            </a:r>
            <a:r>
              <a:rPr lang="en-US" dirty="0" smtClean="0"/>
              <a:t>25.869 </a:t>
            </a:r>
            <a:r>
              <a:rPr lang="en-US" dirty="0"/>
              <a:t>cases and </a:t>
            </a:r>
            <a:r>
              <a:rPr lang="en-US" b="1" dirty="0">
                <a:solidFill>
                  <a:srgbClr val="FF0000"/>
                </a:solidFill>
              </a:rPr>
              <a:t>42</a:t>
            </a:r>
            <a:r>
              <a:rPr lang="en-US" dirty="0"/>
              <a:t> </a:t>
            </a:r>
            <a:r>
              <a:rPr lang="en-US" b="1" dirty="0"/>
              <a:t>deaths</a:t>
            </a:r>
            <a:r>
              <a:rPr lang="en-US" dirty="0"/>
              <a:t> in 2017, </a:t>
            </a:r>
            <a:endParaRPr lang="en-US" dirty="0" smtClean="0"/>
          </a:p>
          <a:p>
            <a:r>
              <a:rPr lang="en-US" dirty="0" smtClean="0"/>
              <a:t>and 5.273 </a:t>
            </a:r>
            <a:r>
              <a:rPr lang="en-US" dirty="0"/>
              <a:t>cases and </a:t>
            </a:r>
            <a:r>
              <a:rPr lang="en-US" b="1" dirty="0">
                <a:solidFill>
                  <a:srgbClr val="FF0000"/>
                </a:solidFill>
              </a:rPr>
              <a:t>13</a:t>
            </a:r>
            <a:r>
              <a:rPr lang="en-US" dirty="0"/>
              <a:t> </a:t>
            </a:r>
            <a:r>
              <a:rPr lang="en-US" b="1" dirty="0"/>
              <a:t>deaths</a:t>
            </a:r>
            <a:r>
              <a:rPr lang="en-US" dirty="0"/>
              <a:t> in 2016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fontAlgn="base"/>
            <a:r>
              <a:rPr lang="en-US" sz="2400" b="1" dirty="0"/>
              <a:t>Measles: Europe sees </a:t>
            </a:r>
            <a:r>
              <a:rPr lang="en-US" sz="2400" b="1" dirty="0">
                <a:solidFill>
                  <a:srgbClr val="00B050"/>
                </a:solidFill>
              </a:rPr>
              <a:t>record number of cases </a:t>
            </a:r>
            <a:r>
              <a:rPr lang="en-US" sz="2400" b="1" dirty="0"/>
              <a:t>and 37 deaths so far this year</a:t>
            </a:r>
          </a:p>
          <a:p>
            <a:r>
              <a:rPr lang="en-US" i="1" dirty="0"/>
              <a:t>BMJ</a:t>
            </a:r>
            <a:r>
              <a:rPr lang="en-US" dirty="0"/>
              <a:t> 2018; 362 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dirty="0">
                <a:hlinkClick r:id="rId2"/>
              </a:rPr>
              <a:t>https://doi.org/10.1136/bmj.k3596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(Published 20 </a:t>
            </a:r>
            <a:r>
              <a:rPr lang="en-US" dirty="0"/>
              <a:t>August 2018)Cite this as: </a:t>
            </a:r>
            <a:r>
              <a:rPr lang="en-US" i="1" dirty="0"/>
              <a:t>BMJ</a:t>
            </a:r>
            <a:r>
              <a:rPr lang="en-US" dirty="0"/>
              <a:t> 2018;362:k3596</a:t>
            </a:r>
            <a:endParaRPr lang="ca-E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6 </a:t>
            </a:r>
            <a:r>
              <a:rPr lang="en-US" sz="2400" dirty="0"/>
              <a:t>de </a:t>
            </a:r>
            <a:r>
              <a:rPr lang="en-US" sz="2400" dirty="0" err="1"/>
              <a:t>maig</a:t>
            </a:r>
            <a:r>
              <a:rPr lang="en-US" sz="2400" dirty="0"/>
              <a:t> 2019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4" descr="Resultat d'imatges de w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4132" y="3860800"/>
            <a:ext cx="2979867" cy="29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71200"/>
            <a:ext cx="9120406" cy="74987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463041"/>
            <a:ext cx="5902518" cy="4663124"/>
          </a:xfrm>
        </p:spPr>
        <p:txBody>
          <a:bodyPr/>
          <a:lstStyle/>
          <a:p>
            <a:pPr indent="-3429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ca-ES" sz="24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 i CAT </a:t>
            </a:r>
            <a:r>
              <a:rPr lang="ca-ES" sz="2400" i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nascuts </a:t>
            </a:r>
            <a:r>
              <a:rPr lang="ca-ES" sz="2400" i="1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</a:t>
            </a:r>
            <a:r>
              <a:rPr lang="ca-ES" sz="2400" b="1" i="1" kern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1966-1979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None/>
            </a:pPr>
            <a:r>
              <a:rPr lang="ca-ES" sz="24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Recerca activa i vacunació oportunista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None/>
            </a:pPr>
            <a:endParaRPr lang="ca-ES" sz="24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eaLnBrk="1" fontAlgn="auto" hangingPunct="1">
              <a:lnSpc>
                <a:spcPts val="288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ca-ES" sz="24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Itàlia: </a:t>
            </a:r>
            <a:r>
              <a:rPr lang="en-US" sz="2400" i="1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susceptible </a:t>
            </a:r>
            <a:r>
              <a:rPr lang="en-US" sz="2400" i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individuals between 17 and 44 years of age</a:t>
            </a: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None/>
            </a:pPr>
            <a:r>
              <a:rPr lang="ca-ES" sz="2400" kern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https://www.ncbi.nlm.nih.gov/pmc/articles/PMC6721460/</a:t>
            </a:r>
            <a:endParaRPr lang="ca-ES" sz="2400" kern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1" fontAlgn="auto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None/>
            </a:pPr>
            <a:r>
              <a:rPr lang="en-US" sz="24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Parental vaccination to reduce measles immunity gaps in </a:t>
            </a:r>
            <a:r>
              <a:rPr lang="en-US" sz="24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Italy. </a:t>
            </a:r>
            <a:r>
              <a:rPr lang="ca-ES" sz="24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Oferir vacunar als pares al vacunar als infants</a:t>
            </a: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None/>
            </a:pPr>
            <a:endParaRPr lang="ca-ES" sz="28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3200" indent="0">
              <a:buNone/>
            </a:pP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1012" y="1200646"/>
            <a:ext cx="5534612" cy="54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8778240" y="2146853"/>
            <a:ext cx="373711" cy="1463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98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0" y="2780928"/>
            <a:ext cx="12192000" cy="1290140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VPH</a:t>
            </a:r>
            <a:endParaRPr lang="es-ES" sz="4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32" y="0"/>
            <a:ext cx="5710610" cy="365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04" y="3601940"/>
            <a:ext cx="4297714" cy="32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451" y="344264"/>
            <a:ext cx="4788757" cy="3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775" y="3657599"/>
            <a:ext cx="4643171" cy="30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9863" y="3381624"/>
            <a:ext cx="1111816" cy="26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060868"/>
          </a:xfrm>
        </p:spPr>
        <p:txBody>
          <a:bodyPr/>
          <a:lstStyle/>
          <a:p>
            <a:r>
              <a:rPr lang="ca-ES" sz="3200" dirty="0" smtClean="0"/>
              <a:t>VPH. </a:t>
            </a:r>
            <a:r>
              <a:rPr lang="ca-ES" sz="3200" dirty="0"/>
              <a:t>INDICACIONS Gencat</a:t>
            </a:r>
            <a:br>
              <a:rPr lang="ca-ES" sz="3200" dirty="0"/>
            </a:br>
            <a:r>
              <a:rPr lang="ca-ES" sz="2000" dirty="0">
                <a:hlinkClick r:id="rId2"/>
              </a:rPr>
              <a:t>http://salutpublica.gencat.cat/web/.content/minisite/aspcat/promocio_salut/vacunacions/00manual_de_vacunacions/Manual-de-vacunacions.pdf</a:t>
            </a:r>
            <a:endParaRPr lang="ca-ES" sz="2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609600" y="1476294"/>
            <a:ext cx="10972800" cy="5318098"/>
          </a:xfrm>
        </p:spPr>
        <p:txBody>
          <a:bodyPr/>
          <a:lstStyle/>
          <a:p>
            <a:pPr marL="203200" indent="0">
              <a:buNone/>
            </a:pPr>
            <a:r>
              <a:rPr lang="ca-ES" sz="2400" b="1" dirty="0" smtClean="0"/>
              <a:t>Juny </a:t>
            </a:r>
            <a:r>
              <a:rPr lang="ca-ES" sz="2400" b="1" dirty="0"/>
              <a:t>de 2018, </a:t>
            </a:r>
            <a:r>
              <a:rPr lang="ca-ES" sz="2400" b="1" dirty="0" smtClean="0"/>
              <a:t>es </a:t>
            </a:r>
            <a:r>
              <a:rPr lang="ca-ES" sz="2400" b="1" dirty="0"/>
              <a:t>van </a:t>
            </a:r>
            <a:r>
              <a:rPr lang="ca-ES" sz="2400" b="1" dirty="0">
                <a:solidFill>
                  <a:srgbClr val="00B050"/>
                </a:solidFill>
              </a:rPr>
              <a:t>ampliar</a:t>
            </a:r>
            <a:r>
              <a:rPr lang="ca-ES" sz="2400" b="1" dirty="0"/>
              <a:t> les indicacions de vacunació </a:t>
            </a:r>
            <a:r>
              <a:rPr lang="ca-ES" sz="2400" b="1" dirty="0" smtClean="0"/>
              <a:t>selectiva</a:t>
            </a:r>
            <a:r>
              <a:rPr lang="ca-ES" sz="2400" dirty="0" smtClean="0"/>
              <a:t>:</a:t>
            </a:r>
            <a:r>
              <a:rPr lang="ca-ES" sz="2400" dirty="0"/>
              <a:t> </a:t>
            </a:r>
          </a:p>
          <a:p>
            <a:pPr lvl="0">
              <a:buClr>
                <a:srgbClr val="00B050"/>
              </a:buClr>
              <a:buSzPct val="130000"/>
            </a:pPr>
            <a:r>
              <a:rPr lang="ca-ES" sz="2400" dirty="0" smtClean="0"/>
              <a:t> Homes </a:t>
            </a:r>
            <a:r>
              <a:rPr lang="ca-ES" sz="2400" dirty="0"/>
              <a:t>que mantenen relacions sexuals amb altres homes fins als </a:t>
            </a:r>
            <a:r>
              <a:rPr lang="ca-ES" sz="2400" dirty="0" smtClean="0"/>
              <a:t>26a.</a:t>
            </a:r>
            <a:endParaRPr lang="ca-ES" sz="2400" dirty="0"/>
          </a:p>
          <a:p>
            <a:pPr>
              <a:buClr>
                <a:srgbClr val="00B050"/>
              </a:buClr>
              <a:buSzPct val="130000"/>
            </a:pPr>
            <a:r>
              <a:rPr lang="ca-ES" sz="2400" dirty="0" smtClean="0"/>
              <a:t> Treballadors </a:t>
            </a:r>
            <a:r>
              <a:rPr lang="ca-ES" sz="2400" dirty="0"/>
              <a:t>del sexe, homes i dones, fins als </a:t>
            </a:r>
            <a:r>
              <a:rPr lang="ca-ES" sz="2400" dirty="0" smtClean="0"/>
              <a:t>26a.</a:t>
            </a:r>
            <a:endParaRPr lang="ca-ES" sz="2400" dirty="0"/>
          </a:p>
          <a:p>
            <a:pPr>
              <a:buClr>
                <a:srgbClr val="00B050"/>
              </a:buClr>
              <a:buSzPct val="130000"/>
            </a:pPr>
            <a:r>
              <a:rPr lang="ca-ES" sz="2400" dirty="0" smtClean="0"/>
              <a:t> Persones </a:t>
            </a:r>
            <a:r>
              <a:rPr lang="ca-ES" sz="2400" dirty="0"/>
              <a:t>que han patit abús sexual fins als </a:t>
            </a:r>
            <a:r>
              <a:rPr lang="ca-ES" sz="2400" dirty="0" smtClean="0"/>
              <a:t>26a.</a:t>
            </a:r>
          </a:p>
          <a:p>
            <a:pPr>
              <a:buClr>
                <a:srgbClr val="00B050"/>
              </a:buClr>
              <a:buSzPct val="130000"/>
              <a:buNone/>
            </a:pPr>
            <a:endParaRPr lang="ca-ES" sz="1000" dirty="0"/>
          </a:p>
          <a:p>
            <a:pPr marL="203200" indent="0">
              <a:buClr>
                <a:srgbClr val="00B050"/>
              </a:buClr>
              <a:buSzPct val="130000"/>
              <a:buNone/>
            </a:pPr>
            <a:r>
              <a:rPr lang="ca-ES" sz="2400" dirty="0" smtClean="0"/>
              <a:t>Aquestes es </a:t>
            </a:r>
            <a:r>
              <a:rPr lang="ca-ES" sz="2400" dirty="0"/>
              <a:t>van afegir a les de la vacunació sistemàtica que es va iniciar a Catalunya el curs 2008-2009 en noies de </a:t>
            </a:r>
            <a:r>
              <a:rPr lang="ca-ES" sz="2400" dirty="0" smtClean="0"/>
              <a:t>6º curs </a:t>
            </a:r>
            <a:r>
              <a:rPr lang="ca-ES" sz="2400" dirty="0"/>
              <a:t>d’educació primària (</a:t>
            </a:r>
            <a:r>
              <a:rPr lang="ca-ES" sz="2400" dirty="0" smtClean="0"/>
              <a:t>11-12a) </a:t>
            </a:r>
            <a:r>
              <a:rPr lang="ca-ES" sz="2400" dirty="0"/>
              <a:t>i a les de vacunació selectiva que ja estaven </a:t>
            </a:r>
            <a:r>
              <a:rPr lang="ca-ES" sz="2400" b="1" dirty="0">
                <a:solidFill>
                  <a:srgbClr val="0070C0"/>
                </a:solidFill>
              </a:rPr>
              <a:t>actives</a:t>
            </a:r>
            <a:r>
              <a:rPr lang="ca-ES" sz="2400" dirty="0"/>
              <a:t> per a:</a:t>
            </a:r>
          </a:p>
          <a:p>
            <a:pPr>
              <a:buClr>
                <a:srgbClr val="0070C0"/>
              </a:buClr>
              <a:buSzPct val="130000"/>
            </a:pPr>
            <a:r>
              <a:rPr lang="ca-ES" sz="2400" dirty="0" smtClean="0"/>
              <a:t> Dones </a:t>
            </a:r>
            <a:r>
              <a:rPr lang="ca-ES" sz="2400" dirty="0"/>
              <a:t>a les quals se’ls ha diagnosticat una neoplàsia intraepitelial cervical moderada o d’un grau més avançat (NIC 2+) o un adenocarcinoma endo­cervical in situ (AIS) fins a 1 any després de la </a:t>
            </a:r>
            <a:r>
              <a:rPr lang="ca-ES" sz="2400" dirty="0" smtClean="0"/>
              <a:t>intervenció.</a:t>
            </a:r>
            <a:r>
              <a:rPr lang="ca-ES" sz="2400" dirty="0"/>
              <a:t> </a:t>
            </a:r>
          </a:p>
          <a:p>
            <a:pPr>
              <a:buClr>
                <a:srgbClr val="0070C0"/>
              </a:buClr>
              <a:buSzPct val="130000"/>
            </a:pPr>
            <a:r>
              <a:rPr lang="ca-ES" sz="2400" dirty="0" smtClean="0"/>
              <a:t> Dones </a:t>
            </a:r>
            <a:r>
              <a:rPr lang="ca-ES" sz="2400" dirty="0"/>
              <a:t>i homes amb infecció pel VIH fins als </a:t>
            </a:r>
            <a:r>
              <a:rPr lang="ca-ES" sz="2400" dirty="0" smtClean="0"/>
              <a:t>26a.</a:t>
            </a:r>
            <a:endParaRPr lang="ca-ES" sz="2400" dirty="0"/>
          </a:p>
          <a:p>
            <a:pPr>
              <a:buClr>
                <a:srgbClr val="0070C0"/>
              </a:buClr>
              <a:buSzPct val="130000"/>
            </a:pPr>
            <a:r>
              <a:rPr lang="ca-ES" sz="2400" dirty="0" smtClean="0"/>
              <a:t> Dones </a:t>
            </a:r>
            <a:r>
              <a:rPr lang="ca-ES" sz="2400" dirty="0"/>
              <a:t>amb trasplantament de progenitors hemopoètics (TPH) fins als </a:t>
            </a:r>
            <a:r>
              <a:rPr lang="ca-ES" sz="2400" dirty="0" smtClean="0"/>
              <a:t>26a.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252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0" y="2780928"/>
            <a:ext cx="12192000" cy="1290140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GRIP</a:t>
            </a:r>
            <a:endParaRPr lang="es-E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600" dirty="0" smtClean="0"/>
              <a:t>Actualitzacions 2.018 – 2.019</a:t>
            </a:r>
            <a:endParaRPr lang="ca-ES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2800" dirty="0" smtClean="0"/>
              <a:t>Vacunes en front:</a:t>
            </a:r>
          </a:p>
          <a:p>
            <a:pPr lvl="1"/>
            <a:r>
              <a:rPr lang="ca-ES" sz="2800" dirty="0" smtClean="0"/>
              <a:t> Xarampió</a:t>
            </a:r>
          </a:p>
          <a:p>
            <a:pPr lvl="1"/>
            <a:r>
              <a:rPr lang="ca-ES" sz="2800" dirty="0" smtClean="0"/>
              <a:t> VPH</a:t>
            </a:r>
          </a:p>
          <a:p>
            <a:pPr lvl="1"/>
            <a:r>
              <a:rPr lang="ca-ES" sz="2800" dirty="0" smtClean="0"/>
              <a:t> Persones immunocompetents amb malaltia crònica</a:t>
            </a:r>
          </a:p>
          <a:p>
            <a:pPr lvl="2"/>
            <a:r>
              <a:rPr lang="ca-ES" sz="2800" dirty="0" smtClean="0"/>
              <a:t>Pneumococ</a:t>
            </a:r>
          </a:p>
          <a:p>
            <a:pPr lvl="2"/>
            <a:r>
              <a:rPr lang="ca-ES" sz="2800" dirty="0" smtClean="0"/>
              <a:t>Grip</a:t>
            </a:r>
          </a:p>
          <a:p>
            <a:r>
              <a:rPr lang="ca-ES" sz="2800" dirty="0" smtClean="0"/>
              <a:t>Hesitació a la vacunació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37944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rden of disease measured in DALYs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72" y="1484784"/>
            <a:ext cx="11879837" cy="3960440"/>
          </a:xfrm>
          <a:prstGeom prst="rect">
            <a:avLst/>
          </a:prstGeom>
          <a:noFill/>
        </p:spPr>
      </p:pic>
      <p:sp>
        <p:nvSpPr>
          <p:cNvPr id="3" name="QuadreDeText 3"/>
          <p:cNvSpPr txBox="1"/>
          <p:nvPr/>
        </p:nvSpPr>
        <p:spPr>
          <a:xfrm>
            <a:off x="10032437" y="570306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000" b="1" dirty="0" smtClean="0"/>
              <a:t>Font</a:t>
            </a:r>
            <a:r>
              <a:rPr lang="ca-ES" sz="1000" dirty="0" smtClean="0"/>
              <a:t>: CDC</a:t>
            </a:r>
            <a:endParaRPr lang="ca-ES" sz="1000" dirty="0"/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GRIP I MORTALITAT GLOBAL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255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1531017"/>
            <a:ext cx="11914709" cy="18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ca-ES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" y="6430964"/>
            <a:ext cx="2089151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6426200"/>
            <a:ext cx="170391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18" y="6430964"/>
            <a:ext cx="117051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ANÀLISI DE LA SITUACIÓ. COMPARATIVA ANUAL</a:t>
            </a:r>
            <a:endParaRPr lang="es-ES" sz="2400" b="1" dirty="0"/>
          </a:p>
        </p:txBody>
      </p:sp>
      <p:sp>
        <p:nvSpPr>
          <p:cNvPr id="15" name="14 Rectángulo"/>
          <p:cNvSpPr/>
          <p:nvPr/>
        </p:nvSpPr>
        <p:spPr>
          <a:xfrm>
            <a:off x="9840417" y="6439561"/>
            <a:ext cx="183575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ca-ES" sz="1400" b="1" dirty="0" smtClean="0">
                <a:solidFill>
                  <a:schemeClr val="tx2"/>
                </a:solidFill>
              </a:rPr>
              <a:t>Font dades : SISAP</a:t>
            </a:r>
            <a:endParaRPr lang="ca-ES" sz="1400" b="1" dirty="0">
              <a:solidFill>
                <a:schemeClr val="tx2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0298224" y="198884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0 Elipse"/>
          <p:cNvSpPr/>
          <p:nvPr/>
        </p:nvSpPr>
        <p:spPr>
          <a:xfrm>
            <a:off x="9456373" y="1988840"/>
            <a:ext cx="6720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566207"/>
            <a:ext cx="6713603" cy="257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0203" y="3645024"/>
            <a:ext cx="172819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5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3" y="1484785"/>
            <a:ext cx="6649124" cy="34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685" y="2060848"/>
            <a:ext cx="5555315" cy="24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Rectángulo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ANÀLISI CASOS GREUS ÚLTIMA TEMPORADA GRIPAL</a:t>
            </a:r>
            <a:endParaRPr lang="es-ES" sz="2400" b="1" dirty="0"/>
          </a:p>
        </p:txBody>
      </p:sp>
      <p:sp>
        <p:nvSpPr>
          <p:cNvPr id="7" name="6 Elipse"/>
          <p:cNvSpPr/>
          <p:nvPr/>
        </p:nvSpPr>
        <p:spPr>
          <a:xfrm>
            <a:off x="3503712" y="4581128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"/>
          <p:cNvSpPr>
            <a:spLocks noChangeArrowheads="1"/>
          </p:cNvSpPr>
          <p:nvPr/>
        </p:nvSpPr>
        <p:spPr bwMode="auto">
          <a:xfrm>
            <a:off x="0" y="6281738"/>
            <a:ext cx="12192000" cy="5762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ca-ES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4" y="6430964"/>
            <a:ext cx="2089151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6426200"/>
            <a:ext cx="170391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18" y="6430964"/>
            <a:ext cx="117051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09725"/>
            <a:ext cx="11303000" cy="36385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9840417" y="6439561"/>
            <a:ext cx="183575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ca-ES" sz="1400" b="1" dirty="0" smtClean="0">
                <a:solidFill>
                  <a:schemeClr val="tx2"/>
                </a:solidFill>
              </a:rPr>
              <a:t>Font dades : SISAP</a:t>
            </a:r>
            <a:endParaRPr lang="ca-ES" sz="1400" b="1" dirty="0">
              <a:solidFill>
                <a:schemeClr val="tx2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0" y="-27384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VACUNACIÓ GRIP 2018 . EVOLUCIÓ ANUAL PER TERRITORI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423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6" y="188641"/>
            <a:ext cx="11588457" cy="454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3407701" y="2924944"/>
            <a:ext cx="672075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8208235" y="2924944"/>
            <a:ext cx="672075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0608501" y="2924944"/>
            <a:ext cx="672075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272486"/>
            <a:ext cx="3840427" cy="24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769840"/>
            <a:ext cx="9521620" cy="58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EFECTIVITAT. CERCA BIBLIOGRÀFICA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833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908719"/>
            <a:ext cx="4893224" cy="16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3" y="775659"/>
            <a:ext cx="6801016" cy="59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EFECTIVITAT. ESTUDI FET A BARCELONA I ESTAT ESPANYOL</a:t>
            </a:r>
            <a:endParaRPr lang="es-E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43339" y="2996954"/>
            <a:ext cx="4893223" cy="3168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289015" y="3140969"/>
            <a:ext cx="4558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Efectivitat vacunal per evitar complicacions greus: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Hospitalitzacions: 31%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Formes greus de grip: 55%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Ingrés UCI: 74%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Mort associada a la grip: 70%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84299" y="1052736"/>
            <a:ext cx="1056117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60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7" y="1484784"/>
            <a:ext cx="6438520" cy="241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1124744"/>
            <a:ext cx="4806972" cy="38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664" y="4258004"/>
            <a:ext cx="4618575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623392" y="4293096"/>
            <a:ext cx="4558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Entre els adults hospitalitzats per grip, els vacunats: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59% menys de probabilitats d’ingressar a la UCI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En </a:t>
            </a:r>
            <a:r>
              <a:rPr lang="ca-ES" sz="1600" dirty="0" err="1" smtClean="0"/>
              <a:t>promig</a:t>
            </a:r>
            <a:r>
              <a:rPr lang="ca-ES" sz="1600" dirty="0" smtClean="0"/>
              <a:t>, 4 dies menys d’hospitalització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7049669" y="5232102"/>
            <a:ext cx="480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52-79% menys de probabilitats de morir en hospitalitzats x grip vacunats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En &gt;65 anys vacunats, 37% menys de % d’ingrés a la UCI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49667" y="5122100"/>
            <a:ext cx="4806972" cy="1331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4 Rectángulo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EFECTIVITAT. HI HA MOLTS ESTUDIS A NIVELL MUNDIAL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1843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EFECTIVITAT. ESTUDI FET A BARCELONA I ESTAT ESPANYOL</a:t>
            </a:r>
            <a:endParaRPr lang="es-E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89015" y="3356992"/>
            <a:ext cx="3936437" cy="1728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527382" y="3494618"/>
            <a:ext cx="35027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L’embaràs augmenta 8 vegades el risc d’hospitalització per infecció greu per grip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7" y="856934"/>
            <a:ext cx="10052872" cy="163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9" y="2557912"/>
            <a:ext cx="7462184" cy="404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90920" y="4077071"/>
            <a:ext cx="1549495" cy="1512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24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08721"/>
            <a:ext cx="8244549" cy="56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-27384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REVISIÓ SISTEMÀTICA DE L’EFECTIVITAT DE LA VACUNA ADJUVADA</a:t>
            </a:r>
            <a:endParaRPr lang="es-ES" sz="2400" b="1" dirty="0"/>
          </a:p>
        </p:txBody>
      </p:sp>
      <p:cxnSp>
        <p:nvCxnSpPr>
          <p:cNvPr id="6" name="Connector recte 5"/>
          <p:cNvCxnSpPr/>
          <p:nvPr/>
        </p:nvCxnSpPr>
        <p:spPr>
          <a:xfrm>
            <a:off x="3503712" y="5157192"/>
            <a:ext cx="6528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 recte 7"/>
          <p:cNvCxnSpPr/>
          <p:nvPr/>
        </p:nvCxnSpPr>
        <p:spPr>
          <a:xfrm>
            <a:off x="2159563" y="5309592"/>
            <a:ext cx="4800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recte 12"/>
          <p:cNvCxnSpPr/>
          <p:nvPr/>
        </p:nvCxnSpPr>
        <p:spPr>
          <a:xfrm>
            <a:off x="2159563" y="5733256"/>
            <a:ext cx="5472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>
            <a:off x="7056107" y="5445224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63552" y="6021288"/>
            <a:ext cx="824454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3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0" y="2780928"/>
            <a:ext cx="12192000" cy="1290140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XARAMPIÓ</a:t>
            </a:r>
            <a:endParaRPr lang="es-ES" sz="4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15677"/>
            <a:ext cx="110744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-27384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MÉS VACUNES, MENYS ANTIBIÒTICS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336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752756"/>
            <a:ext cx="10824137" cy="59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403" y="6093296"/>
            <a:ext cx="9697077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4 Rectángulo"/>
          <p:cNvSpPr/>
          <p:nvPr/>
        </p:nvSpPr>
        <p:spPr>
          <a:xfrm>
            <a:off x="0" y="-27384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I A QUI LI FALTI, VACUNAR CONJUNTAMENT GRIP + PNEUMOCOC</a:t>
            </a:r>
            <a:endParaRPr lang="es-ES" sz="2400" b="1" dirty="0"/>
          </a:p>
        </p:txBody>
      </p:sp>
      <p:cxnSp>
        <p:nvCxnSpPr>
          <p:cNvPr id="7" name="Connector recte 6"/>
          <p:cNvCxnSpPr/>
          <p:nvPr/>
        </p:nvCxnSpPr>
        <p:spPr>
          <a:xfrm>
            <a:off x="1679509" y="5157192"/>
            <a:ext cx="9601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8"/>
          <p:cNvCxnSpPr/>
          <p:nvPr/>
        </p:nvCxnSpPr>
        <p:spPr>
          <a:xfrm>
            <a:off x="815413" y="5309592"/>
            <a:ext cx="72968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1045"/>
            <a:ext cx="111252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4191"/>
            <a:ext cx="12192000" cy="692696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I LA VACUNA ÉS COST-EFECTIVA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0148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0" y="2780928"/>
            <a:ext cx="12192000" cy="1290140"/>
          </a:xfrm>
          <a:prstGeom prst="rect">
            <a:avLst/>
          </a:prstGeom>
          <a:solidFill>
            <a:srgbClr val="52A4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PNEUMOCOC</a:t>
            </a:r>
            <a:endParaRPr lang="es-ES" sz="4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rcRect t="4193" b="4589"/>
          <a:stretch>
            <a:fillRect/>
          </a:stretch>
        </p:blipFill>
        <p:spPr>
          <a:xfrm>
            <a:off x="1497496" y="135172"/>
            <a:ext cx="9356034" cy="64008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611757" y="556591"/>
            <a:ext cx="2699636" cy="1404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/>
          <p:cNvSpPr/>
          <p:nvPr/>
        </p:nvSpPr>
        <p:spPr>
          <a:xfrm>
            <a:off x="555812" y="2676939"/>
            <a:ext cx="6755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https://www.ecdc.europa.eu/en/invasive-pneumococcal-disease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638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700809"/>
            <a:ext cx="109728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a-ES" sz="5900" b="1" dirty="0" smtClean="0"/>
              <a:t>Estratègies </a:t>
            </a:r>
            <a:r>
              <a:rPr lang="ca-ES" sz="5900" b="1" dirty="0" err="1" smtClean="0"/>
              <a:t>vacunals</a:t>
            </a:r>
            <a:r>
              <a:rPr lang="ca-ES" sz="5900" dirty="0" smtClean="0"/>
              <a:t>:</a:t>
            </a:r>
          </a:p>
          <a:p>
            <a:pPr lvl="1"/>
            <a:r>
              <a:rPr lang="ca-ES" sz="5100" dirty="0" smtClean="0"/>
              <a:t> No vacunar</a:t>
            </a:r>
          </a:p>
          <a:p>
            <a:pPr lvl="1"/>
            <a:r>
              <a:rPr lang="ca-ES" sz="5100" dirty="0" smtClean="0"/>
              <a:t> Vacunar amb vacuna </a:t>
            </a:r>
            <a:r>
              <a:rPr lang="ca-ES" sz="5100" dirty="0" err="1" smtClean="0"/>
              <a:t>antipneumocòccica</a:t>
            </a:r>
            <a:r>
              <a:rPr lang="ca-ES" sz="5100" dirty="0" smtClean="0"/>
              <a:t> 23v</a:t>
            </a:r>
          </a:p>
          <a:p>
            <a:pPr lvl="1"/>
            <a:r>
              <a:rPr lang="ca-ES" sz="5100" dirty="0" smtClean="0"/>
              <a:t> Vacunar amb vacuna </a:t>
            </a:r>
            <a:r>
              <a:rPr lang="ca-ES" sz="5100" dirty="0" err="1" smtClean="0"/>
              <a:t>antipneumocòccica</a:t>
            </a:r>
            <a:r>
              <a:rPr lang="ca-ES" sz="5100" dirty="0" smtClean="0"/>
              <a:t>  conjugada 13v</a:t>
            </a:r>
          </a:p>
          <a:p>
            <a:pPr lvl="1"/>
            <a:r>
              <a:rPr lang="ca-ES" sz="5100" dirty="0" smtClean="0"/>
              <a:t> Vacunació amb pauta seqüencial 13v-23v</a:t>
            </a:r>
          </a:p>
          <a:p>
            <a:pPr lvl="1">
              <a:spcAft>
                <a:spcPts val="300"/>
              </a:spcAft>
              <a:buNone/>
            </a:pPr>
            <a:endParaRPr lang="ca-ES" sz="4200" dirty="0" smtClean="0"/>
          </a:p>
          <a:p>
            <a:pPr lvl="0" algn="just">
              <a:spcAft>
                <a:spcPts val="300"/>
              </a:spcAft>
            </a:pPr>
            <a:r>
              <a:rPr lang="ca-ES" dirty="0" smtClean="0"/>
              <a:t>L’opció de no vacunar a persones grans  o amb patologia de risc no es contempla a cap país desenvolupat atesa la càrrega i gravetat de la malaltia</a:t>
            </a:r>
            <a:r>
              <a:rPr lang="ca-ES" baseline="30000" dirty="0" smtClean="0"/>
              <a:t>1</a:t>
            </a:r>
            <a:r>
              <a:rPr lang="ca-ES" dirty="0" smtClean="0"/>
              <a:t>. </a:t>
            </a:r>
            <a:endParaRPr lang="ca-ES" sz="2800" dirty="0" smtClean="0"/>
          </a:p>
          <a:p>
            <a:pPr lvl="0" algn="just">
              <a:spcAft>
                <a:spcPts val="300"/>
              </a:spcAft>
            </a:pPr>
            <a:r>
              <a:rPr lang="ca-ES" dirty="0" smtClean="0"/>
              <a:t>La vacunació amb vacuna 23v és la més recomanada en els països europeus</a:t>
            </a:r>
            <a:r>
              <a:rPr lang="ca-ES" baseline="30000" dirty="0" smtClean="0"/>
              <a:t>2</a:t>
            </a:r>
            <a:r>
              <a:rPr lang="ca-ES" dirty="0" smtClean="0"/>
              <a:t>. És eficaç per prevenir la malaltia pneumocòccica invasiva; no tant per prevenir pneumònies pneumocòcciques</a:t>
            </a:r>
            <a:r>
              <a:rPr lang="ca-ES" baseline="30000" dirty="0" smtClean="0"/>
              <a:t>3</a:t>
            </a:r>
            <a:r>
              <a:rPr lang="ca-ES" dirty="0" smtClean="0"/>
              <a:t>.  </a:t>
            </a:r>
            <a:endParaRPr lang="ca-ES" sz="2800" dirty="0" smtClean="0"/>
          </a:p>
          <a:p>
            <a:pPr algn="just">
              <a:spcAft>
                <a:spcPts val="300"/>
              </a:spcAft>
            </a:pPr>
            <a:r>
              <a:rPr lang="ca-ES" dirty="0" smtClean="0"/>
              <a:t>Cap país europeu no vacuna adults només amb vacuna 13v i molt pocs recomanen vacunar amb ambdues vacunes persones adultes </a:t>
            </a:r>
            <a:r>
              <a:rPr lang="ca-ES" dirty="0" err="1" smtClean="0"/>
              <a:t>immunocompetents</a:t>
            </a:r>
            <a:r>
              <a:rPr lang="ca-ES" dirty="0" smtClean="0"/>
              <a:t>. En les revisions realitzades comparant la vacuna 23v i 13v aquesta última no s’ha mostrat superior en la prevenció de malaltia pneumocòccica a l’adult</a:t>
            </a:r>
            <a:r>
              <a:rPr lang="ca-ES" baseline="30000" dirty="0" smtClean="0"/>
              <a:t>4</a:t>
            </a:r>
            <a:r>
              <a:rPr lang="ca-ES" dirty="0" smtClean="0"/>
              <a:t>. </a:t>
            </a:r>
          </a:p>
          <a:p>
            <a:pPr lvl="0" algn="just">
              <a:spcAft>
                <a:spcPts val="300"/>
              </a:spcAft>
            </a:pPr>
            <a:r>
              <a:rPr lang="ca-ES" dirty="0" smtClean="0"/>
              <a:t>La vacunació seqüencial amb 13v-23v només es recomana en persones </a:t>
            </a:r>
            <a:r>
              <a:rPr lang="ca-ES" dirty="0" err="1" smtClean="0"/>
              <a:t>immunodeprimides</a:t>
            </a:r>
            <a:r>
              <a:rPr lang="ca-ES" dirty="0" smtClean="0"/>
              <a:t>, que és en les que ha demostrat la seva efectivitat</a:t>
            </a:r>
            <a:r>
              <a:rPr lang="ca-ES" baseline="30000" dirty="0" smtClean="0"/>
              <a:t>5</a:t>
            </a:r>
            <a:r>
              <a:rPr lang="ca-ES" dirty="0" smtClean="0"/>
              <a:t>.  </a:t>
            </a:r>
          </a:p>
          <a:p>
            <a:pPr algn="just">
              <a:spcAft>
                <a:spcPts val="300"/>
              </a:spcAft>
            </a:pPr>
            <a:endParaRPr lang="ca-ES" sz="2800" dirty="0" smtClean="0"/>
          </a:p>
          <a:p>
            <a:pPr lvl="1"/>
            <a:endParaRPr lang="ca-ES" dirty="0"/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  <a:solidFill>
            <a:srgbClr val="52A471"/>
          </a:solidFill>
        </p:spPr>
        <p:txBody>
          <a:bodyPr/>
          <a:lstStyle/>
          <a:p>
            <a:r>
              <a:rPr lang="ca-ES" dirty="0" smtClean="0">
                <a:solidFill>
                  <a:schemeClr val="bg1"/>
                </a:solidFill>
              </a:rPr>
              <a:t>Vacuna </a:t>
            </a:r>
            <a:r>
              <a:rPr lang="ca-ES" dirty="0" err="1" smtClean="0">
                <a:solidFill>
                  <a:schemeClr val="bg1"/>
                </a:solidFill>
              </a:rPr>
              <a:t>antipneumocòccica</a:t>
            </a:r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b="51415"/>
          <a:stretch>
            <a:fillRect/>
          </a:stretch>
        </p:blipFill>
        <p:spPr bwMode="auto">
          <a:xfrm>
            <a:off x="335360" y="332656"/>
            <a:ext cx="787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8585" b="18377"/>
          <a:stretch>
            <a:fillRect/>
          </a:stretch>
        </p:blipFill>
        <p:spPr bwMode="auto">
          <a:xfrm>
            <a:off x="335360" y="4005064"/>
            <a:ext cx="787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824192" y="4293096"/>
            <a:ext cx="4128459" cy="1938992"/>
          </a:xfrm>
          <a:prstGeom prst="rect">
            <a:avLst/>
          </a:prstGeom>
          <a:noFill/>
          <a:ln w="19050">
            <a:solidFill>
              <a:srgbClr val="00A84C"/>
            </a:solidFill>
          </a:ln>
        </p:spPr>
        <p:txBody>
          <a:bodyPr wrap="square" rtlCol="0">
            <a:spAutoFit/>
          </a:bodyPr>
          <a:lstStyle/>
          <a:p>
            <a:r>
              <a:rPr lang="ca-ES" sz="1200" b="1" dirty="0" smtClean="0"/>
              <a:t>*</a:t>
            </a:r>
            <a:r>
              <a:rPr lang="ca-ES" sz="1200" dirty="0" smtClean="0"/>
              <a:t> Estadis 4 i 5 NKF.</a:t>
            </a:r>
            <a:endParaRPr lang="ca-ES" sz="1100" dirty="0" smtClean="0"/>
          </a:p>
          <a:p>
            <a:r>
              <a:rPr lang="ca-ES" sz="1200" b="1" dirty="0" smtClean="0"/>
              <a:t>**</a:t>
            </a:r>
            <a:r>
              <a:rPr lang="ca-ES" sz="1200" dirty="0" smtClean="0"/>
              <a:t> Segona dosi de Pn23 almenys 5a després.</a:t>
            </a:r>
          </a:p>
          <a:p>
            <a:r>
              <a:rPr lang="ca-ES" sz="1200" b="1" dirty="0" smtClean="0"/>
              <a:t>#</a:t>
            </a:r>
            <a:r>
              <a:rPr lang="ca-ES" sz="1200" dirty="0" smtClean="0"/>
              <a:t> Tt amb esteroides i agents biològics.</a:t>
            </a:r>
          </a:p>
          <a:p>
            <a:r>
              <a:rPr lang="ca-ES" sz="1200" b="1" dirty="0" smtClean="0"/>
              <a:t>$</a:t>
            </a:r>
            <a:r>
              <a:rPr lang="ca-ES" sz="1200" dirty="0" smtClean="0"/>
              <a:t> 3 dosis de Pn13 3-6m </a:t>
            </a:r>
            <a:r>
              <a:rPr lang="ca-ES" sz="1200" dirty="0" err="1" smtClean="0"/>
              <a:t>post-trasplantament</a:t>
            </a:r>
            <a:r>
              <a:rPr lang="ca-ES" sz="1200" dirty="0" smtClean="0"/>
              <a:t> i un record de Pn23 al cap de 24 mesos del trasplantament.</a:t>
            </a:r>
          </a:p>
          <a:p>
            <a:r>
              <a:rPr lang="ca-ES" sz="1200" b="1" dirty="0" smtClean="0"/>
              <a:t>&amp;</a:t>
            </a:r>
            <a:r>
              <a:rPr lang="ca-ES" sz="1200" dirty="0" smtClean="0"/>
              <a:t> Revacunació amb  Pn23 a  partir del 65a sempre que hagin passat &gt;5a.</a:t>
            </a:r>
          </a:p>
          <a:p>
            <a:r>
              <a:rPr lang="ca-ES" sz="1200" b="1" dirty="0" smtClean="0"/>
              <a:t>£</a:t>
            </a:r>
            <a:r>
              <a:rPr lang="ca-ES" sz="1200" dirty="0" smtClean="0"/>
              <a:t> Persones amb risc d’aspiració de secrecions orals (</a:t>
            </a:r>
            <a:r>
              <a:rPr lang="ca-ES" sz="1200" dirty="0" err="1" smtClean="0"/>
              <a:t>p.e</a:t>
            </a:r>
            <a:r>
              <a:rPr lang="ca-ES" sz="1200" dirty="0" smtClean="0"/>
              <a:t> paràlisi cerebral o epilèpsia).</a:t>
            </a:r>
          </a:p>
          <a:p>
            <a:endParaRPr lang="ca-ES" sz="1200" dirty="0"/>
          </a:p>
        </p:txBody>
      </p:sp>
      <p:sp>
        <p:nvSpPr>
          <p:cNvPr id="9" name="Títol 1"/>
          <p:cNvSpPr>
            <a:spLocks noGrp="1"/>
          </p:cNvSpPr>
          <p:nvPr>
            <p:ph type="title"/>
          </p:nvPr>
        </p:nvSpPr>
        <p:spPr>
          <a:xfrm>
            <a:off x="8496267" y="404664"/>
            <a:ext cx="3168352" cy="1872208"/>
          </a:xfrm>
          <a:solidFill>
            <a:srgbClr val="52A471"/>
          </a:solidFill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Vacuna </a:t>
            </a:r>
            <a:r>
              <a:rPr lang="ca-ES" dirty="0" err="1" smtClean="0">
                <a:solidFill>
                  <a:schemeClr val="bg1"/>
                </a:solidFill>
              </a:rPr>
              <a:t>antipneu-mocòccica</a:t>
            </a:r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1916833"/>
            <a:ext cx="11117376" cy="431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rgbClr val="52A471"/>
          </a:solidFill>
        </p:spPr>
        <p:txBody>
          <a:bodyPr/>
          <a:lstStyle/>
          <a:p>
            <a:r>
              <a:rPr lang="ca-ES" dirty="0" smtClean="0">
                <a:solidFill>
                  <a:schemeClr val="bg1"/>
                </a:solidFill>
              </a:rPr>
              <a:t>Vacuna </a:t>
            </a:r>
            <a:r>
              <a:rPr lang="ca-ES" dirty="0" err="1" smtClean="0">
                <a:solidFill>
                  <a:schemeClr val="bg1"/>
                </a:solidFill>
              </a:rPr>
              <a:t>antipneumocòccica</a:t>
            </a:r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22114"/>
          </a:xfrm>
          <a:solidFill>
            <a:srgbClr val="52A47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bg1"/>
                </a:solidFill>
              </a:rPr>
              <a:t>RISC DE PATIR PNEUMÒNIA PNEUMOCÒCCICA</a:t>
            </a:r>
            <a:endParaRPr lang="ca-ES" sz="3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3" y="1628801"/>
            <a:ext cx="10855796" cy="36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95467" y="5589240"/>
            <a:ext cx="96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 err="1" smtClean="0"/>
              <a:t>Filipe</a:t>
            </a:r>
            <a:r>
              <a:rPr lang="es-ES" sz="1400" dirty="0" smtClean="0"/>
              <a:t> </a:t>
            </a:r>
            <a:r>
              <a:rPr lang="es-ES" sz="1400" dirty="0" err="1" smtClean="0"/>
              <a:t>Froes</a:t>
            </a:r>
            <a:r>
              <a:rPr lang="es-ES" sz="1400" dirty="0" smtClean="0"/>
              <a:t>, </a:t>
            </a:r>
            <a:r>
              <a:rPr lang="es-ES" sz="1400" dirty="0" err="1" smtClean="0"/>
              <a:t>Nicolas</a:t>
            </a:r>
            <a:r>
              <a:rPr lang="es-ES" sz="1400" dirty="0" smtClean="0"/>
              <a:t> Roche, Francesco </a:t>
            </a:r>
            <a:r>
              <a:rPr lang="es-ES" sz="1400" dirty="0" err="1" smtClean="0"/>
              <a:t>Blasi</a:t>
            </a:r>
            <a:r>
              <a:rPr lang="es-ES" sz="1400" dirty="0" smtClean="0"/>
              <a:t>. </a:t>
            </a:r>
            <a:r>
              <a:rPr lang="en-US" sz="1400" dirty="0" smtClean="0"/>
              <a:t>International Journal of COPD 2017:12 3457-68. Pneumococcal vaccination and chronic respiratory diseases. DOI: </a:t>
            </a:r>
            <a:r>
              <a:rPr lang="en-US" sz="1400" dirty="0" smtClean="0">
                <a:hlinkClick r:id="rId3"/>
              </a:rPr>
              <a:t>https://doi.org/10.2147/COPD.S140378</a:t>
            </a:r>
            <a:endParaRPr lang="es-E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647925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1988840"/>
            <a:ext cx="9169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22114"/>
          </a:xfrm>
          <a:solidFill>
            <a:srgbClr val="52A47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bg1"/>
                </a:solidFill>
              </a:rPr>
              <a:t>MPOC I RISC DE MALALTIA PNEUMOCÒCCICA INVASIVA</a:t>
            </a:r>
            <a:endParaRPr lang="ca-E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Xarampió</a:t>
            </a:r>
            <a:endParaRPr lang="ca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100138"/>
            <a:ext cx="10972800" cy="5872161"/>
          </a:xfrm>
        </p:spPr>
        <p:txBody>
          <a:bodyPr/>
          <a:lstStyle/>
          <a:p>
            <a:pPr marL="203200" indent="0">
              <a:buNone/>
            </a:pPr>
            <a:r>
              <a:rPr lang="ca-ES" sz="2400" dirty="0" smtClean="0"/>
              <a:t>WHO</a:t>
            </a:r>
          </a:p>
          <a:p>
            <a:pPr marL="203200" indent="0">
              <a:buNone/>
            </a:pPr>
            <a:r>
              <a:rPr lang="ca-ES" sz="2400" dirty="0">
                <a:hlinkClick r:id="rId2"/>
              </a:rPr>
              <a:t>https://www.who.int/news-room/fact-sheets/detail/measles</a:t>
            </a:r>
            <a:endParaRPr lang="ca-ES" sz="2400" dirty="0" smtClean="0"/>
          </a:p>
          <a:p>
            <a:pPr marL="203200" indent="0">
              <a:buNone/>
            </a:pPr>
            <a:r>
              <a:rPr lang="ca-ES" sz="2400" dirty="0" smtClean="0"/>
              <a:t>ECDC</a:t>
            </a:r>
          </a:p>
          <a:p>
            <a:pPr marL="203200" indent="0">
              <a:buNone/>
            </a:pPr>
            <a:r>
              <a:rPr lang="ca-ES" sz="2400" dirty="0">
                <a:hlinkClick r:id="rId3"/>
              </a:rPr>
              <a:t>https://</a:t>
            </a:r>
            <a:r>
              <a:rPr lang="ca-ES" sz="2400" dirty="0" smtClean="0">
                <a:hlinkClick r:id="rId3"/>
              </a:rPr>
              <a:t>ecdc.europa.eu/en/publications-data/communicable-disease-threats-report-8-14-september-2019-week-37</a:t>
            </a:r>
            <a:endParaRPr lang="ca-ES" sz="2400" dirty="0" smtClean="0"/>
          </a:p>
          <a:p>
            <a:pPr marL="203200" indent="0">
              <a:buNone/>
            </a:pPr>
            <a:r>
              <a:rPr lang="ca-ES" sz="2400" dirty="0">
                <a:hlinkClick r:id="rId4"/>
              </a:rPr>
              <a:t>https://</a:t>
            </a:r>
            <a:r>
              <a:rPr lang="ca-ES" sz="2400" dirty="0" smtClean="0">
                <a:hlinkClick r:id="rId4"/>
              </a:rPr>
              <a:t>ecdc.europa.eu/en/publications-data/measles-notification-rate-million-population-august-2018-july-2019</a:t>
            </a:r>
            <a:endParaRPr lang="ca-ES" sz="2400" dirty="0" smtClean="0"/>
          </a:p>
          <a:p>
            <a:pPr marL="203200" indent="0">
              <a:buNone/>
            </a:pPr>
            <a:r>
              <a:rPr lang="ca-ES" sz="2400" dirty="0" err="1" smtClean="0"/>
              <a:t>mscbs</a:t>
            </a:r>
            <a:endParaRPr lang="ca-ES" sz="2400" dirty="0" smtClean="0"/>
          </a:p>
          <a:p>
            <a:pPr marL="203200" indent="0">
              <a:buNone/>
            </a:pPr>
            <a:r>
              <a:rPr lang="ca-ES" sz="2400" dirty="0">
                <a:hlinkClick r:id="rId5"/>
              </a:rPr>
              <a:t>http://www.mscbs.gob.es/profesionales/saludPublica/prevPromocion/vacunaciones/docs/Notainformativa_Sarampion.pdf</a:t>
            </a:r>
            <a:endParaRPr lang="ca-ES" sz="2400" dirty="0"/>
          </a:p>
          <a:p>
            <a:pPr marL="203200" indent="0">
              <a:buNone/>
            </a:pPr>
            <a:r>
              <a:rPr lang="ca-ES" sz="2400" dirty="0" smtClean="0"/>
              <a:t>Gencat</a:t>
            </a:r>
          </a:p>
          <a:p>
            <a:pPr marL="203200" indent="0">
              <a:buNone/>
            </a:pPr>
            <a:r>
              <a:rPr lang="ca-ES" sz="2400" dirty="0">
                <a:hlinkClick r:id="rId6"/>
              </a:rPr>
              <a:t>http://</a:t>
            </a:r>
            <a:r>
              <a:rPr lang="ca-ES" sz="2400" dirty="0" smtClean="0">
                <a:hlinkClick r:id="rId6"/>
              </a:rPr>
              <a:t>salutpublica.gencat.cat/ca/detalls/Article/nota-xarampio-00001</a:t>
            </a:r>
            <a:endParaRPr lang="ca-ES" sz="2400" dirty="0" smtClean="0"/>
          </a:p>
          <a:p>
            <a:pPr marL="203200" indent="0">
              <a:buNone/>
            </a:pPr>
            <a:r>
              <a:rPr lang="ca-ES" sz="2400" dirty="0">
                <a:hlinkClick r:id="rId7"/>
              </a:rPr>
              <a:t>http://salutpublica.gencat.cat/ca/detalls/Article/Brot-Xarampio</a:t>
            </a:r>
            <a:endParaRPr lang="ca-ES" sz="2400" dirty="0" smtClean="0"/>
          </a:p>
          <a:p>
            <a:pPr marL="203200" indent="0">
              <a:buNone/>
            </a:pP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3728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2996" y="354150"/>
            <a:ext cx="4632960" cy="1729092"/>
          </a:xfrm>
        </p:spPr>
        <p:txBody>
          <a:bodyPr/>
          <a:lstStyle/>
          <a:p>
            <a:r>
              <a:rPr lang="ca-ES" sz="2400" dirty="0" smtClean="0"/>
              <a:t>Implicacions vacunació infants en la malaltia pneumocòccica invasiva en adults</a:t>
            </a:r>
            <a:br>
              <a:rPr lang="ca-ES" sz="2400" dirty="0" smtClean="0"/>
            </a:br>
            <a:r>
              <a:rPr lang="ca-ES" sz="2400" dirty="0" smtClean="0"/>
              <a:t>ECDC 2018</a:t>
            </a:r>
            <a:endParaRPr lang="ca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63243" y="2970428"/>
            <a:ext cx="3978303" cy="1581994"/>
          </a:xfrm>
        </p:spPr>
        <p:txBody>
          <a:bodyPr/>
          <a:lstStyle/>
          <a:p>
            <a:r>
              <a:rPr lang="ca-ES" sz="2400" dirty="0">
                <a:hlinkClick r:id="rId3"/>
              </a:rPr>
              <a:t>https://</a:t>
            </a:r>
            <a:r>
              <a:rPr lang="ca-ES" sz="2400" dirty="0" smtClean="0">
                <a:hlinkClick r:id="rId3"/>
              </a:rPr>
              <a:t>thorax.bmj.com/content/thoraxjnl/74/5/473.full.pdf</a:t>
            </a:r>
            <a:endParaRPr lang="ca-ES" sz="2400" dirty="0" smtClean="0"/>
          </a:p>
          <a:p>
            <a:endParaRPr lang="ca-ES" sz="2400" dirty="0"/>
          </a:p>
          <a:p>
            <a:pPr algn="r"/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89" y="0"/>
            <a:ext cx="5286924" cy="66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48" y="274637"/>
            <a:ext cx="11357113" cy="1143000"/>
          </a:xfrm>
        </p:spPr>
        <p:txBody>
          <a:bodyPr/>
          <a:lstStyle/>
          <a:p>
            <a:r>
              <a:rPr lang="ca-ES" sz="2800" dirty="0"/>
              <a:t>ECDC  2017 anual </a:t>
            </a:r>
            <a:r>
              <a:rPr lang="ca-ES" sz="2800" dirty="0" smtClean="0"/>
              <a:t>report IPD</a:t>
            </a:r>
            <a:br>
              <a:rPr lang="ca-ES" sz="2800" dirty="0" smtClean="0"/>
            </a:br>
            <a:r>
              <a:rPr lang="en-US" dirty="0"/>
              <a:t> </a:t>
            </a:r>
            <a:r>
              <a:rPr lang="en-US" sz="2000" dirty="0"/>
              <a:t>This report is based on data for 2017 retrieved from The European Surveillance System (</a:t>
            </a:r>
            <a:r>
              <a:rPr lang="en-US" sz="2000" dirty="0" err="1"/>
              <a:t>TESSy</a:t>
            </a:r>
            <a:r>
              <a:rPr lang="en-US" sz="2000" dirty="0"/>
              <a:t>) on 31 January </a:t>
            </a:r>
            <a:r>
              <a:rPr lang="en-US" sz="2000" dirty="0" smtClean="0"/>
              <a:t>2019</a:t>
            </a:r>
            <a:r>
              <a:rPr lang="ca-ES" sz="2000" dirty="0"/>
              <a:t/>
            </a:r>
            <a:br>
              <a:rPr lang="ca-ES" sz="2000" dirty="0"/>
            </a:br>
            <a:endParaRPr lang="ca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2278" y="1417637"/>
            <a:ext cx="11661913" cy="5440363"/>
          </a:xfrm>
        </p:spPr>
        <p:txBody>
          <a:bodyPr/>
          <a:lstStyle/>
          <a:p>
            <a:pPr marL="203200" indent="0">
              <a:buNone/>
            </a:pPr>
            <a:r>
              <a:rPr lang="ca-ES" sz="2400" dirty="0" smtClean="0">
                <a:hlinkClick r:id="rId2"/>
              </a:rPr>
              <a:t>https</a:t>
            </a:r>
            <a:r>
              <a:rPr lang="ca-ES" sz="2400" dirty="0">
                <a:hlinkClick r:id="rId2"/>
              </a:rPr>
              <a:t>://www.ecdc.europa.eu/sites/default/files/documents/AER_for_2017-invasive-pneumococcal-disease.pdf</a:t>
            </a:r>
            <a:endParaRPr lang="ca-ES" sz="2400" dirty="0"/>
          </a:p>
          <a:p>
            <a:r>
              <a:rPr lang="en-US" sz="2400" dirty="0"/>
              <a:t>A number of studies have demonstrated the </a:t>
            </a:r>
            <a:r>
              <a:rPr lang="en-US" sz="2400" dirty="0">
                <a:solidFill>
                  <a:srgbClr val="0070C0"/>
                </a:solidFill>
              </a:rPr>
              <a:t>impact</a:t>
            </a:r>
            <a:r>
              <a:rPr lang="en-US" sz="2400" dirty="0"/>
              <a:t> of PCVs in </a:t>
            </a:r>
            <a:r>
              <a:rPr lang="en-US" sz="2400" dirty="0">
                <a:solidFill>
                  <a:srgbClr val="0070C0"/>
                </a:solidFill>
              </a:rPr>
              <a:t>reducing</a:t>
            </a:r>
            <a:r>
              <a:rPr lang="en-US" sz="2400" dirty="0"/>
              <a:t> the incidence of IPD. They have also provided evidence of </a:t>
            </a:r>
            <a:r>
              <a:rPr lang="en-US" sz="2400" dirty="0">
                <a:solidFill>
                  <a:srgbClr val="0070C0"/>
                </a:solidFill>
              </a:rPr>
              <a:t>increases</a:t>
            </a:r>
            <a:r>
              <a:rPr lang="en-US" sz="2400" dirty="0"/>
              <a:t> in non-vaccine serotypes as an effect of introducing PCV10 and </a:t>
            </a:r>
            <a:r>
              <a:rPr lang="en-US" sz="2400" dirty="0" smtClean="0"/>
              <a:t>PCV13</a:t>
            </a:r>
          </a:p>
          <a:p>
            <a:r>
              <a:rPr lang="en-US" sz="2400" dirty="0" smtClean="0"/>
              <a:t>Moreover</a:t>
            </a:r>
            <a:r>
              <a:rPr lang="en-US" sz="2400" dirty="0"/>
              <a:t>, the vaccination of infants and young children has resulted in indirect protection of older adults by </a:t>
            </a:r>
            <a:r>
              <a:rPr lang="en-US" sz="2400" dirty="0">
                <a:solidFill>
                  <a:srgbClr val="0070C0"/>
                </a:solidFill>
              </a:rPr>
              <a:t>reducing nasopharyngeal carriage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transmission</a:t>
            </a:r>
            <a:r>
              <a:rPr lang="en-US" sz="2400" dirty="0"/>
              <a:t> of the bacterium in children, contributing to a decrease in morbidity and mortality in </a:t>
            </a:r>
            <a:r>
              <a:rPr lang="en-US" sz="2400" dirty="0">
                <a:solidFill>
                  <a:srgbClr val="0070C0"/>
                </a:solidFill>
              </a:rPr>
              <a:t>older age </a:t>
            </a:r>
            <a:r>
              <a:rPr lang="en-US" sz="2400" dirty="0"/>
              <a:t>groups </a:t>
            </a:r>
            <a:endParaRPr lang="en-US" sz="2400" dirty="0" smtClean="0"/>
          </a:p>
          <a:p>
            <a:r>
              <a:rPr lang="en-US" sz="2400" dirty="0" smtClean="0"/>
              <a:t>PCVs </a:t>
            </a:r>
            <a:r>
              <a:rPr lang="en-US" sz="2400" dirty="0"/>
              <a:t>have provided significant protection against IPD due to vaccine serotypes, with effects extending to all </a:t>
            </a:r>
            <a:r>
              <a:rPr lang="en-US" sz="2400" dirty="0" smtClean="0"/>
              <a:t>age groups </a:t>
            </a:r>
            <a:r>
              <a:rPr lang="en-US" sz="2400" dirty="0"/>
              <a:t>through the introduction of </a:t>
            </a:r>
            <a:r>
              <a:rPr lang="en-US" sz="2400" dirty="0">
                <a:solidFill>
                  <a:srgbClr val="0070C0"/>
                </a:solidFill>
              </a:rPr>
              <a:t>herd </a:t>
            </a:r>
            <a:r>
              <a:rPr lang="en-US" sz="2400" dirty="0" smtClean="0">
                <a:solidFill>
                  <a:srgbClr val="0070C0"/>
                </a:solidFill>
              </a:rPr>
              <a:t>immunity </a:t>
            </a:r>
          </a:p>
          <a:p>
            <a:r>
              <a:rPr lang="en-US" sz="2400" dirty="0" smtClean="0"/>
              <a:t>At </a:t>
            </a:r>
            <a:r>
              <a:rPr lang="en-US" sz="2400" dirty="0"/>
              <a:t>the same time, limited serotype coverage of the vaccines </a:t>
            </a:r>
            <a:r>
              <a:rPr lang="en-US" sz="2400" dirty="0" smtClean="0"/>
              <a:t>has resulted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70C0"/>
                </a:solidFill>
              </a:rPr>
              <a:t>serotype replacement</a:t>
            </a:r>
            <a:endParaRPr lang="ca-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Vacunació enfront MPI a Europa</a:t>
            </a:r>
            <a:endParaRPr lang="ca-E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ca-ES" sz="2400" dirty="0">
                <a:hlinkClick r:id="rId2"/>
              </a:rPr>
              <a:t>https://vaccine-schedule.ecdc.europa.eu/Scheduler/ByDisease?SelectedDiseaseId=25&amp;SelectedCountryIdByDisease=-</a:t>
            </a:r>
            <a:r>
              <a:rPr lang="ca-ES" sz="2400" dirty="0" smtClean="0">
                <a:hlinkClick r:id="rId2"/>
              </a:rPr>
              <a:t>1</a:t>
            </a:r>
            <a:endParaRPr lang="ca-ES" sz="2400" dirty="0">
              <a:hlinkClick r:id="rId2"/>
            </a:endParaRPr>
          </a:p>
          <a:p>
            <a:r>
              <a:rPr lang="ca-ES" sz="2400" dirty="0" smtClean="0">
                <a:solidFill>
                  <a:schemeClr val="tx1"/>
                </a:solidFill>
              </a:rPr>
              <a:t>Recomanada i finançada en adults immunocompetents: Grècia, Itàlia i en algunes CC.AA. espanyoles</a:t>
            </a:r>
          </a:p>
          <a:p>
            <a:pPr marL="203200" indent="0" algn="ctr">
              <a:buNone/>
            </a:pPr>
            <a:r>
              <a:rPr lang="ca-ES" sz="2400" i="1" dirty="0" smtClean="0">
                <a:solidFill>
                  <a:schemeClr val="tx1"/>
                </a:solidFill>
              </a:rPr>
              <a:t>(sense comentaris!)</a:t>
            </a:r>
          </a:p>
          <a:p>
            <a:endParaRPr lang="ca-ES" sz="2400" dirty="0" smtClean="0"/>
          </a:p>
          <a:p>
            <a:r>
              <a:rPr lang="ca-ES" sz="2400" dirty="0" smtClean="0">
                <a:hlinkClick r:id="rId3"/>
              </a:rPr>
              <a:t>http</a:t>
            </a:r>
            <a:r>
              <a:rPr lang="ca-ES" sz="2400" dirty="0">
                <a:hlinkClick r:id="rId3"/>
              </a:rPr>
              <a:t>://www.pharmafile.com/news/173629/prevenar-13-rejected-uk-vaccination-programme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243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600" dirty="0"/>
              <a:t>Vacunació enfront MPI a </a:t>
            </a:r>
            <a:r>
              <a:rPr lang="ca-ES" sz="3600" dirty="0" smtClean="0"/>
              <a:t>USA</a:t>
            </a:r>
            <a:endParaRPr lang="ca-ES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239253"/>
            <a:ext cx="10972800" cy="5426242"/>
          </a:xfrm>
        </p:spPr>
        <p:txBody>
          <a:bodyPr/>
          <a:lstStyle/>
          <a:p>
            <a:pPr marL="203200" indent="0">
              <a:buNone/>
            </a:pPr>
            <a:r>
              <a:rPr lang="en-US" sz="2400" dirty="0" smtClean="0"/>
              <a:t>June 2019. </a:t>
            </a:r>
          </a:p>
          <a:p>
            <a:r>
              <a:rPr lang="en-US" sz="2400" dirty="0" smtClean="0"/>
              <a:t>ACIP </a:t>
            </a:r>
            <a:r>
              <a:rPr lang="en-US" sz="2400" dirty="0"/>
              <a:t>no longer recommends PCV13 for adults 65 years or older who do not have an immunocompromising condition. </a:t>
            </a:r>
            <a:endParaRPr lang="en-US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adults 65 years or older should receive a dose of PPSV23</a:t>
            </a:r>
            <a:r>
              <a:rPr lang="en-US" sz="2400" dirty="0" smtClean="0"/>
              <a:t>.</a:t>
            </a:r>
          </a:p>
          <a:p>
            <a:pPr marL="203200" indent="0">
              <a:buNone/>
            </a:pPr>
            <a:r>
              <a:rPr lang="ca-ES" sz="2000" dirty="0">
                <a:hlinkClick r:id="rId3"/>
              </a:rPr>
              <a:t>https://</a:t>
            </a:r>
            <a:r>
              <a:rPr lang="ca-ES" sz="2000" dirty="0" smtClean="0">
                <a:hlinkClick r:id="rId3"/>
              </a:rPr>
              <a:t>www.immunize.org/askexperts/experts_pneumococcal_vaccines.asp</a:t>
            </a:r>
            <a:endParaRPr lang="ca-ES" sz="2000" dirty="0" smtClean="0"/>
          </a:p>
          <a:p>
            <a:pPr marL="203200" indent="0">
              <a:buNone/>
            </a:pPr>
            <a:r>
              <a:rPr lang="ca-ES" sz="2000" dirty="0">
                <a:hlinkClick r:id="rId4"/>
              </a:rPr>
              <a:t>https://</a:t>
            </a:r>
            <a:r>
              <a:rPr lang="ca-ES" sz="2000" dirty="0" smtClean="0">
                <a:hlinkClick r:id="rId4"/>
              </a:rPr>
              <a:t>www.mdedge.com/familymedicine/article/203659/vaccines/acip-favors-shared-decision-pneumococcal-vaccine-older-adults</a:t>
            </a:r>
            <a:endParaRPr lang="ca-ES" sz="2000" dirty="0" smtClean="0"/>
          </a:p>
          <a:p>
            <a:pPr marL="203200" indent="0">
              <a:buNone/>
            </a:pPr>
            <a:r>
              <a:rPr lang="en-US" sz="2400" b="1" dirty="0"/>
              <a:t>IDSA </a:t>
            </a:r>
            <a:r>
              <a:rPr lang="en-US" sz="2400" b="1" dirty="0" smtClean="0"/>
              <a:t>(Infectious diseases society of America) Supports </a:t>
            </a:r>
            <a:r>
              <a:rPr lang="en-US" sz="2400" b="1" dirty="0"/>
              <a:t>ACIP Decision to Remove PCV13 from Adult Vaccination </a:t>
            </a:r>
            <a:r>
              <a:rPr lang="en-US" sz="2400" b="1" dirty="0" smtClean="0"/>
              <a:t>Schedule</a:t>
            </a:r>
          </a:p>
          <a:p>
            <a:pPr marL="203200" indent="0">
              <a:buNone/>
            </a:pPr>
            <a:r>
              <a:rPr lang="ca-ES" sz="2000" dirty="0">
                <a:hlinkClick r:id="rId5"/>
              </a:rPr>
              <a:t>https://www.idsociety.org/idsa-newsletter/july-10-2019/idsa-supports-acip-decision-to-remove-pcv13-from-adult-vaccination-schedule</a:t>
            </a:r>
            <a:r>
              <a:rPr lang="ca-ES" sz="2000" dirty="0" smtClean="0">
                <a:hlinkClick r:id="rId5"/>
              </a:rPr>
              <a:t>/</a:t>
            </a:r>
            <a:endParaRPr lang="ca-ES" sz="2000" dirty="0" smtClean="0"/>
          </a:p>
          <a:p>
            <a:pPr marL="203200" indent="0">
              <a:buNone/>
            </a:pPr>
            <a:r>
              <a:rPr lang="ca-ES" sz="2000" b="1" dirty="0" err="1" smtClean="0"/>
              <a:t>Uptodate</a:t>
            </a:r>
            <a:endParaRPr lang="ca-ES" sz="2000" b="1" dirty="0" smtClean="0"/>
          </a:p>
          <a:p>
            <a:pPr marL="203200" indent="0">
              <a:buNone/>
            </a:pPr>
            <a:r>
              <a:rPr lang="ca-ES" sz="2000" dirty="0">
                <a:hlinkClick r:id="rId6"/>
              </a:rPr>
              <a:t>https://www.uptodate.com/contents/pneumococcal-vaccination-in-adults#H3819816184</a:t>
            </a:r>
            <a:endParaRPr lang="en-US" sz="2000" b="1" dirty="0"/>
          </a:p>
          <a:p>
            <a:pPr marL="203200" indent="0">
              <a:buNone/>
            </a:pP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736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WHO Ten </a:t>
            </a:r>
            <a:r>
              <a:rPr lang="en-US" sz="2800" b="1" dirty="0"/>
              <a:t>threats to global health in 2019</a:t>
            </a:r>
            <a:r>
              <a:rPr lang="ca-ES" sz="2800" dirty="0" smtClean="0">
                <a:hlinkClick r:id="rId2"/>
              </a:rPr>
              <a:t/>
            </a:r>
            <a:br>
              <a:rPr lang="ca-ES" sz="2800" dirty="0" smtClean="0">
                <a:hlinkClick r:id="rId2"/>
              </a:rPr>
            </a:br>
            <a:r>
              <a:rPr lang="ca-ES" sz="2000" dirty="0" smtClean="0">
                <a:hlinkClick r:id="rId2"/>
              </a:rPr>
              <a:t>https</a:t>
            </a:r>
            <a:r>
              <a:rPr lang="ca-ES" sz="2000" dirty="0">
                <a:hlinkClick r:id="rId2"/>
              </a:rPr>
              <a:t>://www.who.int/emergencies/ten-threats-to-global-health-in-2019</a:t>
            </a:r>
            <a:endParaRPr lang="ca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906616"/>
          </a:xfrm>
        </p:spPr>
        <p:txBody>
          <a:bodyPr/>
          <a:lstStyle/>
          <a:p>
            <a:pPr marL="546100" indent="-342900">
              <a:buFont typeface="+mj-lt"/>
              <a:buAutoNum type="arabicPeriod"/>
            </a:pPr>
            <a:r>
              <a:rPr lang="en-US" sz="2400" dirty="0"/>
              <a:t>Air pollution and climate </a:t>
            </a:r>
            <a:r>
              <a:rPr lang="en-US" sz="2400" dirty="0" smtClean="0"/>
              <a:t>change</a:t>
            </a:r>
            <a:endParaRPr lang="en-US" sz="2400" dirty="0"/>
          </a:p>
          <a:p>
            <a:pPr marL="546100" indent="-342900">
              <a:buFont typeface="+mj-lt"/>
              <a:buAutoNum type="arabicPeriod"/>
            </a:pPr>
            <a:r>
              <a:rPr lang="en-US" sz="2400" dirty="0" smtClean="0"/>
              <a:t>Non communicable diseases</a:t>
            </a:r>
            <a:endParaRPr lang="en-US" sz="2400" dirty="0"/>
          </a:p>
          <a:p>
            <a:pPr marL="546100" indent="-3429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Threat of a global influenza </a:t>
            </a:r>
            <a:r>
              <a:rPr lang="en-US" sz="2400" dirty="0" smtClean="0">
                <a:solidFill>
                  <a:srgbClr val="00B050"/>
                </a:solidFill>
              </a:rPr>
              <a:t>pandemic</a:t>
            </a:r>
            <a:endParaRPr lang="en-US" sz="2400" dirty="0"/>
          </a:p>
          <a:p>
            <a:pPr marL="546100" indent="-342900">
              <a:buFont typeface="+mj-lt"/>
              <a:buAutoNum type="arabicPeriod"/>
            </a:pPr>
            <a:r>
              <a:rPr lang="en-US" sz="2400" dirty="0"/>
              <a:t>Fragile and vulnerable settings, such as regions affected by drought and </a:t>
            </a:r>
            <a:r>
              <a:rPr lang="en-US" sz="2400" dirty="0" smtClean="0"/>
              <a:t>conflict</a:t>
            </a:r>
            <a:endParaRPr lang="en-US" sz="2400" dirty="0"/>
          </a:p>
          <a:p>
            <a:pPr marL="546100" indent="-3429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Antimicrobial </a:t>
            </a:r>
            <a:r>
              <a:rPr lang="en-US" sz="2400" dirty="0" smtClean="0">
                <a:solidFill>
                  <a:srgbClr val="00B050"/>
                </a:solidFill>
              </a:rPr>
              <a:t>resistance</a:t>
            </a:r>
            <a:endParaRPr lang="en-US" sz="2400" dirty="0"/>
          </a:p>
          <a:p>
            <a:pPr marL="546100" indent="-342900"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</a:rPr>
              <a:t>Ebola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high-threat </a:t>
            </a:r>
            <a:r>
              <a:rPr lang="en-US" sz="2400" dirty="0" smtClean="0">
                <a:solidFill>
                  <a:srgbClr val="00B050"/>
                </a:solidFill>
              </a:rPr>
              <a:t>pathogens</a:t>
            </a:r>
            <a:endParaRPr lang="en-US" sz="2400" dirty="0">
              <a:solidFill>
                <a:srgbClr val="00B050"/>
              </a:solidFill>
            </a:endParaRPr>
          </a:p>
          <a:p>
            <a:pPr marL="546100" indent="-342900">
              <a:buFont typeface="+mj-lt"/>
              <a:buAutoNum type="arabicPeriod"/>
            </a:pPr>
            <a:r>
              <a:rPr lang="en-US" sz="2400" dirty="0"/>
              <a:t>Weak primary </a:t>
            </a:r>
            <a:r>
              <a:rPr lang="en-US" sz="2400" dirty="0" smtClean="0"/>
              <a:t>care</a:t>
            </a:r>
            <a:endParaRPr lang="en-US" sz="2400" dirty="0"/>
          </a:p>
          <a:p>
            <a:pPr marL="546100" indent="-3429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Vaccine </a:t>
            </a:r>
            <a:r>
              <a:rPr lang="en-US" sz="2400" dirty="0" smtClean="0">
                <a:solidFill>
                  <a:srgbClr val="00B050"/>
                </a:solidFill>
              </a:rPr>
              <a:t>hesitancy</a:t>
            </a:r>
            <a:endParaRPr lang="en-US" sz="2400" dirty="0">
              <a:solidFill>
                <a:srgbClr val="00B050"/>
              </a:solidFill>
            </a:endParaRPr>
          </a:p>
          <a:p>
            <a:pPr marL="546100" indent="-342900">
              <a:buFont typeface="+mj-lt"/>
              <a:buAutoNum type="arabicPeriod"/>
            </a:pPr>
            <a:r>
              <a:rPr lang="ca-ES" sz="2400" dirty="0">
                <a:solidFill>
                  <a:srgbClr val="00B0F0"/>
                </a:solidFill>
              </a:rPr>
              <a:t>Dengue</a:t>
            </a:r>
          </a:p>
          <a:p>
            <a:pPr marL="546100" indent="-342900">
              <a:buFont typeface="+mj-lt"/>
              <a:buAutoNum type="arabicPeriod"/>
            </a:pPr>
            <a:r>
              <a:rPr lang="ca-ES" sz="2400" dirty="0">
                <a:solidFill>
                  <a:srgbClr val="00B0F0"/>
                </a:solidFill>
              </a:rPr>
              <a:t>HIV</a:t>
            </a:r>
          </a:p>
          <a:p>
            <a:pPr marL="546100" indent="-342900">
              <a:buFont typeface="+mj-lt"/>
              <a:buAutoNum type="arabicPeriod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196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1264348" cy="5035826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Noves </a:t>
            </a:r>
            <a:r>
              <a:rPr lang="es-ES" sz="2400" dirty="0" err="1"/>
              <a:t>consideracions</a:t>
            </a:r>
            <a:r>
              <a:rPr lang="es-ES" sz="2400" dirty="0"/>
              <a:t> del </a:t>
            </a:r>
            <a:r>
              <a:rPr lang="es-ES" sz="2400" dirty="0" err="1"/>
              <a:t>Comitè</a:t>
            </a:r>
            <a:r>
              <a:rPr lang="es-ES" sz="2400" dirty="0"/>
              <a:t> de </a:t>
            </a:r>
            <a:r>
              <a:rPr lang="es-ES" sz="2400" dirty="0" err="1"/>
              <a:t>Bioètica</a:t>
            </a:r>
            <a:r>
              <a:rPr lang="es-ES" sz="2400" dirty="0"/>
              <a:t> de Catalunya sobre la </a:t>
            </a:r>
            <a:r>
              <a:rPr lang="es-ES" sz="2400" dirty="0" err="1"/>
              <a:t>vacunació</a:t>
            </a:r>
            <a:r>
              <a:rPr lang="es-ES" sz="2400" dirty="0"/>
              <a:t>. </a:t>
            </a:r>
            <a:r>
              <a:rPr lang="es-ES" sz="2400" dirty="0" err="1"/>
              <a:t>Juliol</a:t>
            </a:r>
            <a:r>
              <a:rPr lang="es-ES" sz="2400" dirty="0"/>
              <a:t> </a:t>
            </a:r>
            <a:r>
              <a:rPr lang="es-ES" sz="2400" dirty="0" smtClean="0"/>
              <a:t>2019</a:t>
            </a:r>
            <a:br>
              <a:rPr lang="es-ES" sz="2400" dirty="0" smtClean="0"/>
            </a:br>
            <a:r>
              <a:rPr lang="ca-ES" sz="2400" dirty="0" smtClean="0">
                <a:hlinkClick r:id="rId2"/>
              </a:rPr>
              <a:t>http</a:t>
            </a:r>
            <a:r>
              <a:rPr lang="ca-ES" sz="2400" dirty="0">
                <a:hlinkClick r:id="rId2"/>
              </a:rPr>
              <a:t>://canalsalut.gencat.cat/web/.content/_Sistema_de_salut/CBC/recursos/documents_tematica/posicionament-vacunes-juliol-2019.pdf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Facebook </a:t>
            </a:r>
            <a:r>
              <a:rPr lang="es-ES" sz="2400" dirty="0"/>
              <a:t>acaba de llegar a un acuerdo con la OMS para comprometerse a facilitar el acceso a información oficial y autorizada sobre vacunas para contrarrestar la difusión de argumentos antivacunas 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ca-ES" sz="2400" dirty="0">
                <a:hlinkClick r:id="rId3"/>
              </a:rPr>
              <a:t>https://www.eldiario.es/sociedad/lucha-desinformacion-sanitaria-Internet-sociales_0_945256170.html</a:t>
            </a:r>
            <a:r>
              <a:rPr lang="ca-ES" sz="2400" dirty="0"/>
              <a:t/>
            </a:r>
            <a:br>
              <a:rPr lang="ca-ES" sz="2400" dirty="0"/>
            </a:br>
            <a:r>
              <a:rPr lang="es-ES" sz="2400" dirty="0"/>
              <a:t/>
            </a:r>
            <a:br>
              <a:rPr lang="es-ES" sz="2400" dirty="0"/>
            </a:b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9471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39113" y="4869160"/>
            <a:ext cx="10738021" cy="1392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ca-ES" dirty="0" smtClean="0"/>
          </a:p>
        </p:txBody>
      </p:sp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4945F97E-0DFE-4217-A141-0F0C8CC0E45A}"/>
              </a:ext>
            </a:extLst>
          </p:cNvPr>
          <p:cNvSpPr txBox="1">
            <a:spLocks/>
          </p:cNvSpPr>
          <p:nvPr/>
        </p:nvSpPr>
        <p:spPr>
          <a:xfrm>
            <a:off x="-1536848" y="62068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/>
            </a:r>
            <a:b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alt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/>
            </a:r>
            <a:br>
              <a:rPr kumimoji="0" lang="es-ES" alt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s-ES" altLang="es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4A28FFD8-D2C1-4604-AE02-34201A67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64764" r="14861" b="1765"/>
          <a:stretch>
            <a:fillRect/>
          </a:stretch>
        </p:blipFill>
        <p:spPr bwMode="auto">
          <a:xfrm>
            <a:off x="630194" y="212035"/>
            <a:ext cx="331921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79B7590F-602A-45BF-8200-CAFC40A8401A}"/>
              </a:ext>
            </a:extLst>
          </p:cNvPr>
          <p:cNvSpPr txBox="1">
            <a:spLocks/>
          </p:cNvSpPr>
          <p:nvPr/>
        </p:nvSpPr>
        <p:spPr>
          <a:xfrm>
            <a:off x="4827239" y="1299367"/>
            <a:ext cx="7134102" cy="306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 pitchFamily="34" charset="0"/>
              </a:rPr>
              <a:t>Grup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 pitchFamily="34" charset="0"/>
              </a:rPr>
              <a:t> </a:t>
            </a: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 pitchFamily="34" charset="0"/>
              </a:rPr>
              <a:t>de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sym typeface="Calibri" pitchFamily="34" charset="0"/>
              </a:rPr>
              <a:t> Vacune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 </a:t>
            </a:r>
            <a:r>
              <a:rPr kumimoji="0" lang="es-ES" sz="3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Profilaxi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" sz="3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Malalties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Infeccioses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 </a:t>
            </a: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de la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CAMFiC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WEB: www.camfic.org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&gt;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GdT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&gt;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Vacunes-Profilaxis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Correu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: </a:t>
            </a:r>
            <a:r>
              <a:rPr kumimoji="0" lang="es-ES" alt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vacunesiprofilaxi@camfic.org</a:t>
            </a:r>
            <a:endParaRPr kumimoji="0" lang="es-ES" altLang="ca-E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s-ES_tradnl" altLang="ca-ES" sz="28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="" xmlns:a16="http://schemas.microsoft.com/office/drawing/2014/main" id="{38324C7E-EB83-4184-B08C-CFBEE1039731}"/>
              </a:ext>
            </a:extLst>
          </p:cNvPr>
          <p:cNvSpPr/>
          <p:nvPr/>
        </p:nvSpPr>
        <p:spPr>
          <a:xfrm>
            <a:off x="1561070" y="502553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Declarem no tenir cap conflicte 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nterès amb els laboratoris farmacèutics fabricants i/o distribuïdors  de vacunes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F74642DB-DC60-473E-A0EA-978DA924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" y="1299367"/>
            <a:ext cx="4197044" cy="30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Measles is More Contagious Than You Th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4" y="-7387"/>
            <a:ext cx="6533662" cy="65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6" name="Picture 4" descr="Measles notification rate per million population, August 2018 - July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-6216"/>
            <a:ext cx="9144000" cy="65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770" name="Picture 2" descr="Infographic: Measles in Europe, September 201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4"/>
          <a:stretch/>
        </p:blipFill>
        <p:spPr bwMode="auto">
          <a:xfrm>
            <a:off x="2383618" y="0"/>
            <a:ext cx="9808382" cy="62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1784350" y="3228975"/>
            <a:ext cx="23495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ángulo 2"/>
          <p:cNvSpPr/>
          <p:nvPr/>
        </p:nvSpPr>
        <p:spPr>
          <a:xfrm>
            <a:off x="0" y="23534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>
                <a:solidFill>
                  <a:srgbClr val="002060"/>
                </a:solidFill>
              </a:rPr>
              <a:t>Es </a:t>
            </a:r>
            <a:r>
              <a:rPr lang="ca-ES" dirty="0" smtClean="0">
                <a:solidFill>
                  <a:srgbClr val="002060"/>
                </a:solidFill>
              </a:rPr>
              <a:t>requereix </a:t>
            </a:r>
            <a:r>
              <a:rPr lang="ca-ES" dirty="0">
                <a:solidFill>
                  <a:srgbClr val="002060"/>
                </a:solidFill>
              </a:rPr>
              <a:t>un </a:t>
            </a:r>
            <a:r>
              <a:rPr lang="en-US" dirty="0">
                <a:solidFill>
                  <a:srgbClr val="002060"/>
                </a:solidFill>
              </a:rPr>
              <a:t>95% </a:t>
            </a:r>
            <a:r>
              <a:rPr lang="ca-ES" dirty="0">
                <a:solidFill>
                  <a:srgbClr val="002060"/>
                </a:solidFill>
              </a:rPr>
              <a:t>de cobertura vacunal per assolir la immunitat de grup </a:t>
            </a:r>
            <a:r>
              <a:rPr lang="ca-ES" dirty="0" smtClean="0">
                <a:solidFill>
                  <a:srgbClr val="002060"/>
                </a:solidFill>
              </a:rPr>
              <a:t>i </a:t>
            </a:r>
            <a:r>
              <a:rPr lang="ca-ES" dirty="0">
                <a:solidFill>
                  <a:srgbClr val="002060"/>
                </a:solidFill>
              </a:rPr>
              <a:t>tallar la transmissió</a:t>
            </a:r>
          </a:p>
        </p:txBody>
      </p:sp>
    </p:spTree>
    <p:extLst>
      <p:ext uri="{BB962C8B-B14F-4D97-AF65-F5344CB8AC3E}">
        <p14:creationId xmlns:p14="http://schemas.microsoft.com/office/powerpoint/2010/main" val="6871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8090" t="13086" r="7137" b="13672"/>
          <a:stretch/>
        </p:blipFill>
        <p:spPr>
          <a:xfrm>
            <a:off x="0" y="-16666"/>
            <a:ext cx="12123137" cy="63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72" y="445563"/>
            <a:ext cx="8534293" cy="30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6687047"/>
            <a:ext cx="6058894" cy="170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07" y="3152610"/>
            <a:ext cx="1708908" cy="31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268" y="3323025"/>
            <a:ext cx="4935524" cy="32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971429" y="5732890"/>
            <a:ext cx="771277" cy="19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1100</Words>
  <Application>Microsoft Office PowerPoint</Application>
  <PresentationFormat>Personalització</PresentationFormat>
  <Paragraphs>185</Paragraphs>
  <Slides>46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Títols de les diapositives</vt:lpstr>
      </vt:variant>
      <vt:variant>
        <vt:i4>46</vt:i4>
      </vt:variant>
    </vt:vector>
  </HeadingPairs>
  <TitlesOfParts>
    <vt:vector size="49" baseType="lpstr">
      <vt:lpstr>Tema de Office</vt:lpstr>
      <vt:lpstr>1_Tema de Office</vt:lpstr>
      <vt:lpstr>Theme_ECDC</vt:lpstr>
      <vt:lpstr> UPDATE INFECCIOSES </vt:lpstr>
      <vt:lpstr>Actualitzacions 2.018 – 2.019</vt:lpstr>
      <vt:lpstr>Presentació del PowerPoint</vt:lpstr>
      <vt:lpstr>Xarampió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16 de agosto de 2019 La Comisión de Verificación para la Eliminación del Sarampión y la Rubeola en Europa de la OMS ha remitido una carta al Ministerio con la confirmación de que España es un país libre de transmisión endémica de estos virus • Los 233 casos de sarampión confirmados en España entre el 1 de enero y el 21 de julio de 2019 son casos importados. En relación con la rubeola no se ha detectado ningún caso </vt:lpstr>
      <vt:lpstr>Distribution of measles cases reported by EU/EEA, January 2017-July 2019</vt:lpstr>
      <vt:lpstr>How many people have died from measles in Europe? </vt:lpstr>
      <vt:lpstr>Presentació del PowerPoint</vt:lpstr>
      <vt:lpstr>Presentació del PowerPoint</vt:lpstr>
      <vt:lpstr>Presentació del PowerPoint</vt:lpstr>
      <vt:lpstr>VPH. INDICACIONS Gencat http://salutpublica.gencat.cat/web/.content/minisite/aspcat/promocio_salut/vacunacions/00manual_de_vacunacions/Manual-de-vacunacions.pdf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Vacuna antipneumocòccica</vt:lpstr>
      <vt:lpstr>Vacuna antipneu-mocòccica</vt:lpstr>
      <vt:lpstr>Vacuna antipneumocòccica</vt:lpstr>
      <vt:lpstr>RISC DE PATIR PNEUMÒNIA PNEUMOCÒCCICA</vt:lpstr>
      <vt:lpstr>MPOC I RISC DE MALALTIA PNEUMOCÒCCICA INVASIVA</vt:lpstr>
      <vt:lpstr>Implicacions vacunació infants en la malaltia pneumocòccica invasiva en adults ECDC 2018</vt:lpstr>
      <vt:lpstr>ECDC  2017 anual report IPD  This report is based on data for 2017 retrieved from The European Surveillance System (TESSy) on 31 January 2019 </vt:lpstr>
      <vt:lpstr>Vacunació enfront MPI a Europa</vt:lpstr>
      <vt:lpstr>Vacunació enfront MPI a USA</vt:lpstr>
      <vt:lpstr>WHO Ten threats to global health in 2019 https://www.who.int/emergencies/ten-threats-to-global-health-in-2019</vt:lpstr>
      <vt:lpstr>     Noves consideracions del Comitè de Bioètica de Catalunya sobre la vacunació. Juliol 2019 http://canalsalut.gencat.cat/web/.content/_Sistema_de_salut/CBC/recursos/documents_tematica/posicionament-vacunes-juliol-2019.pdf   Facebook acaba de llegar a un acuerdo con la OMS para comprometerse a facilitar el acceso a información oficial y autorizada sobre vacunas para contrarrestar la difusión de argumentos antivacunas  https://www.eldiario.es/sociedad/lucha-desinformacion-sanitaria-Internet-sociales_0_945256170.html  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Ariadna Mas Casals</cp:lastModifiedBy>
  <cp:revision>57</cp:revision>
  <dcterms:created xsi:type="dcterms:W3CDTF">2019-09-29T10:09:45Z</dcterms:created>
  <dcterms:modified xsi:type="dcterms:W3CDTF">2019-10-22T07:00:46Z</dcterms:modified>
</cp:coreProperties>
</file>